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82" r:id="rId10"/>
    <p:sldId id="290" r:id="rId11"/>
    <p:sldId id="283" r:id="rId12"/>
    <p:sldId id="284" r:id="rId13"/>
    <p:sldId id="285" r:id="rId14"/>
    <p:sldId id="286" r:id="rId15"/>
    <p:sldId id="287" r:id="rId16"/>
    <p:sldId id="288" r:id="rId17"/>
    <p:sldId id="261" r:id="rId18"/>
    <p:sldId id="262" r:id="rId19"/>
    <p:sldId id="263" r:id="rId20"/>
    <p:sldId id="295" r:id="rId21"/>
    <p:sldId id="296" r:id="rId22"/>
    <p:sldId id="264" r:id="rId23"/>
    <p:sldId id="265" r:id="rId24"/>
    <p:sldId id="266" r:id="rId25"/>
    <p:sldId id="269" r:id="rId26"/>
    <p:sldId id="267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9" r:id="rId39"/>
    <p:sldId id="297" r:id="rId40"/>
    <p:sldId id="298" r:id="rId41"/>
    <p:sldId id="299" r:id="rId42"/>
    <p:sldId id="270" r:id="rId43"/>
  </p:sldIdLst>
  <p:sldSz cx="18288000" cy="10287000"/>
  <p:notesSz cx="6858000" cy="9144000"/>
  <p:embeddedFontLst>
    <p:embeddedFont>
      <p:font typeface="Aptos Bold" panose="020B0004020202020204" charset="0"/>
      <p:regular r:id="rId44"/>
    </p:embeddedFont>
    <p:embeddedFont>
      <p:font typeface="Aptos Bold Italics" panose="020B0604020202020204" charset="0"/>
      <p:regular r:id="rId45"/>
    </p:embeddedFont>
    <p:embeddedFont>
      <p:font typeface="Calibri (MS)" panose="020B0604020202020204" charset="0"/>
      <p:regular r:id="rId46"/>
    </p:embeddedFont>
    <p:embeddedFont>
      <p:font typeface="Calibri (MS) Bold" panose="020B0604020202020204" charset="0"/>
      <p:regular r:id="rId47"/>
    </p:embeddedFont>
    <p:embeddedFont>
      <p:font typeface="Calibri (MS) Bold Italics" panose="020B0604020202020204" charset="0"/>
      <p:regular r:id="rId48"/>
    </p:embeddedFont>
    <p:embeddedFont>
      <p:font typeface="Calibri (MS) Italics" panose="020B0604020202020204" charset="0"/>
      <p:regular r:id="rId49"/>
    </p:embeddedFont>
    <p:embeddedFont>
      <p:font typeface="Canva Sans Bold" panose="020B0604020202020204" charset="0"/>
      <p:regular r:id="rId50"/>
    </p:embeddedFont>
    <p:embeddedFont>
      <p:font typeface="Gill Sans Medium" panose="020B0604020202020204" charset="0"/>
      <p:regular r:id="rId51"/>
    </p:embeddedFont>
    <p:embeddedFont>
      <p:font typeface="Open Sans 1" panose="020B0604020202020204" charset="0"/>
      <p:regular r:id="rId52"/>
    </p:embeddedFont>
    <p:embeddedFont>
      <p:font typeface="Open Sans 1 Bold" panose="020B0604020202020204" charset="0"/>
      <p:regular r:id="rId53"/>
    </p:embeddedFont>
    <p:embeddedFont>
      <p:font typeface="Open Sans 1 Bold Italics" panose="020B0604020202020204" charset="0"/>
      <p:regular r:id="rId54"/>
    </p:embeddedFont>
    <p:embeddedFont>
      <p:font typeface="Open Sans 1 Italics" panose="020B0604020202020204" charset="0"/>
      <p:regular r:id="rId55"/>
    </p:embeddedFont>
    <p:embeddedFont>
      <p:font typeface="Open Sans 2" panose="020B0604020202020204" charset="0"/>
      <p:regular r:id="rId56"/>
    </p:embeddedFont>
    <p:embeddedFont>
      <p:font typeface="Open Sans 2 Bold" panose="020B0604020202020204" charset="0"/>
      <p:regular r:id="rId57"/>
    </p:embeddedFont>
    <p:embeddedFont>
      <p:font typeface="Open Sans 2 Bold Italics" panose="020B060402020202020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D3E2E-3367-4004-9917-C87A8A4E50EE}" v="8" dt="2026-01-07T09:01:15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22" autoAdjust="0"/>
  </p:normalViewPr>
  <p:slideViewPr>
    <p:cSldViewPr>
      <p:cViewPr varScale="1">
        <p:scale>
          <a:sx n="34" d="100"/>
          <a:sy n="34" d="100"/>
        </p:scale>
        <p:origin x="1120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Wagner" userId="059f5fb0-fc0c-4406-9b7e-80f71409a67e" providerId="ADAL" clId="{BB1AD34A-86B2-426C-B1BD-7527288450C6}"/>
    <pc:docChg chg="undo redo custSel addSld delSld modSld sldOrd">
      <pc:chgData name="Thomas Wagner" userId="059f5fb0-fc0c-4406-9b7e-80f71409a67e" providerId="ADAL" clId="{BB1AD34A-86B2-426C-B1BD-7527288450C6}" dt="2026-01-07T14:55:24.611" v="474" actId="2696"/>
      <pc:docMkLst>
        <pc:docMk/>
      </pc:docMkLst>
      <pc:sldChg chg="modSp mod">
        <pc:chgData name="Thomas Wagner" userId="059f5fb0-fc0c-4406-9b7e-80f71409a67e" providerId="ADAL" clId="{BB1AD34A-86B2-426C-B1BD-7527288450C6}" dt="2026-01-07T08:59:28.201" v="361" actId="14100"/>
        <pc:sldMkLst>
          <pc:docMk/>
          <pc:sldMk cId="0" sldId="257"/>
        </pc:sldMkLst>
        <pc:grpChg chg="mod">
          <ac:chgData name="Thomas Wagner" userId="059f5fb0-fc0c-4406-9b7e-80f71409a67e" providerId="ADAL" clId="{BB1AD34A-86B2-426C-B1BD-7527288450C6}" dt="2026-01-07T08:59:28.201" v="361" actId="14100"/>
          <ac:grpSpMkLst>
            <pc:docMk/>
            <pc:sldMk cId="0" sldId="257"/>
            <ac:grpSpMk id="8" creationId="{00000000-0000-0000-0000-000000000000}"/>
          </ac:grpSpMkLst>
        </pc:grpChg>
      </pc:sldChg>
      <pc:sldChg chg="add del ord">
        <pc:chgData name="Thomas Wagner" userId="059f5fb0-fc0c-4406-9b7e-80f71409a67e" providerId="ADAL" clId="{BB1AD34A-86B2-426C-B1BD-7527288450C6}" dt="2026-01-07T09:01:20.059" v="371" actId="2696"/>
        <pc:sldMkLst>
          <pc:docMk/>
          <pc:sldMk cId="0" sldId="259"/>
        </pc:sldMkLst>
      </pc:sldChg>
      <pc:sldChg chg="add del">
        <pc:chgData name="Thomas Wagner" userId="059f5fb0-fc0c-4406-9b7e-80f71409a67e" providerId="ADAL" clId="{BB1AD34A-86B2-426C-B1BD-7527288450C6}" dt="2026-01-07T09:01:15.078" v="370"/>
        <pc:sldMkLst>
          <pc:docMk/>
          <pc:sldMk cId="13810035" sldId="259"/>
        </pc:sldMkLst>
      </pc:sldChg>
      <pc:sldChg chg="ord">
        <pc:chgData name="Thomas Wagner" userId="059f5fb0-fc0c-4406-9b7e-80f71409a67e" providerId="ADAL" clId="{BB1AD34A-86B2-426C-B1BD-7527288450C6}" dt="2026-01-07T09:16:23.865" v="440"/>
        <pc:sldMkLst>
          <pc:docMk/>
          <pc:sldMk cId="0" sldId="260"/>
        </pc:sldMkLst>
      </pc:sldChg>
      <pc:sldChg chg="modSp mod ord">
        <pc:chgData name="Thomas Wagner" userId="059f5fb0-fc0c-4406-9b7e-80f71409a67e" providerId="ADAL" clId="{BB1AD34A-86B2-426C-B1BD-7527288450C6}" dt="2026-01-07T09:05:16.897" v="391"/>
        <pc:sldMkLst>
          <pc:docMk/>
          <pc:sldMk cId="0" sldId="261"/>
        </pc:sldMkLst>
        <pc:spChg chg="mod">
          <ac:chgData name="Thomas Wagner" userId="059f5fb0-fc0c-4406-9b7e-80f71409a67e" providerId="ADAL" clId="{BB1AD34A-86B2-426C-B1BD-7527288450C6}" dt="2026-01-07T08:18:18.448" v="3" actId="207"/>
          <ac:spMkLst>
            <pc:docMk/>
            <pc:sldMk cId="0" sldId="261"/>
            <ac:spMk id="7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9:15:04.316" v="436" actId="207"/>
        <pc:sldMkLst>
          <pc:docMk/>
          <pc:sldMk cId="0" sldId="262"/>
        </pc:sldMkLst>
        <pc:spChg chg="mod">
          <ac:chgData name="Thomas Wagner" userId="059f5fb0-fc0c-4406-9b7e-80f71409a67e" providerId="ADAL" clId="{BB1AD34A-86B2-426C-B1BD-7527288450C6}" dt="2026-01-07T08:18:55.411" v="11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7:18.511" v="0" actId="207"/>
          <ac:spMkLst>
            <pc:docMk/>
            <pc:sldMk cId="0" sldId="262"/>
            <ac:spMk id="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7:18.511" v="0" actId="207"/>
          <ac:spMkLst>
            <pc:docMk/>
            <pc:sldMk cId="0" sldId="262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7:54.241" v="2" actId="20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9:15:04.316" v="436" actId="207"/>
          <ac:spMkLst>
            <pc:docMk/>
            <pc:sldMk cId="0" sldId="262"/>
            <ac:spMk id="1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8:31.639" v="4" actId="208"/>
          <ac:spMkLst>
            <pc:docMk/>
            <pc:sldMk cId="0" sldId="262"/>
            <ac:spMk id="1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7:32.182" v="1" actId="207"/>
          <ac:spMkLst>
            <pc:docMk/>
            <pc:sldMk cId="0" sldId="262"/>
            <ac:spMk id="65" creationId="{00000000-0000-0000-0000-000000000000}"/>
          </ac:spMkLst>
        </pc:spChg>
        <pc:grpChg chg="mod">
          <ac:chgData name="Thomas Wagner" userId="059f5fb0-fc0c-4406-9b7e-80f71409a67e" providerId="ADAL" clId="{BB1AD34A-86B2-426C-B1BD-7527288450C6}" dt="2026-01-07T08:17:18.511" v="0" actId="207"/>
          <ac:grpSpMkLst>
            <pc:docMk/>
            <pc:sldMk cId="0" sldId="262"/>
            <ac:grpSpMk id="5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18:54.591" v="10" actId="1076"/>
          <ac:grpSpMkLst>
            <pc:docMk/>
            <pc:sldMk cId="0" sldId="262"/>
            <ac:grpSpMk id="13" creationId="{00000000-0000-0000-0000-000000000000}"/>
          </ac:grpSpMkLst>
        </pc:grpChg>
      </pc:sldChg>
      <pc:sldChg chg="modSp mod">
        <pc:chgData name="Thomas Wagner" userId="059f5fb0-fc0c-4406-9b7e-80f71409a67e" providerId="ADAL" clId="{BB1AD34A-86B2-426C-B1BD-7527288450C6}" dt="2026-01-07T09:14:51.436" v="435" actId="207"/>
        <pc:sldMkLst>
          <pc:docMk/>
          <pc:sldMk cId="0" sldId="264"/>
        </pc:sldMkLst>
        <pc:spChg chg="mod">
          <ac:chgData name="Thomas Wagner" userId="059f5fb0-fc0c-4406-9b7e-80f71409a67e" providerId="ADAL" clId="{BB1AD34A-86B2-426C-B1BD-7527288450C6}" dt="2026-01-07T09:14:51.436" v="435" actId="207"/>
          <ac:spMkLst>
            <pc:docMk/>
            <pc:sldMk cId="0" sldId="264"/>
            <ac:spMk id="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2:13.047" v="42" actId="20577"/>
          <ac:spMkLst>
            <pc:docMk/>
            <pc:sldMk cId="0" sldId="264"/>
            <ac:spMk id="1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0:56.584" v="30" actId="255"/>
          <ac:spMkLst>
            <pc:docMk/>
            <pc:sldMk cId="0" sldId="264"/>
            <ac:spMk id="1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19:52.811" v="20" actId="20577"/>
          <ac:spMkLst>
            <pc:docMk/>
            <pc:sldMk cId="0" sldId="264"/>
            <ac:spMk id="2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9:10:27.065" v="415" actId="313"/>
          <ac:spMkLst>
            <pc:docMk/>
            <pc:sldMk cId="0" sldId="264"/>
            <ac:spMk id="3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0:39.198" v="27" actId="255"/>
          <ac:spMkLst>
            <pc:docMk/>
            <pc:sldMk cId="0" sldId="264"/>
            <ac:spMk id="35" creationId="{00000000-0000-0000-0000-000000000000}"/>
          </ac:spMkLst>
        </pc:spChg>
        <pc:grpChg chg="mod">
          <ac:chgData name="Thomas Wagner" userId="059f5fb0-fc0c-4406-9b7e-80f71409a67e" providerId="ADAL" clId="{BB1AD34A-86B2-426C-B1BD-7527288450C6}" dt="2026-01-07T08:22:06.077" v="40" actId="14100"/>
          <ac:grpSpMkLst>
            <pc:docMk/>
            <pc:sldMk cId="0" sldId="264"/>
            <ac:grpSpMk id="6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1:54.548" v="38" actId="14100"/>
          <ac:grpSpMkLst>
            <pc:docMk/>
            <pc:sldMk cId="0" sldId="264"/>
            <ac:grpSpMk id="11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1:39.377" v="36" actId="1076"/>
          <ac:grpSpMkLst>
            <pc:docMk/>
            <pc:sldMk cId="0" sldId="264"/>
            <ac:grpSpMk id="16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19:36.749" v="17" actId="14100"/>
          <ac:grpSpMkLst>
            <pc:docMk/>
            <pc:sldMk cId="0" sldId="264"/>
            <ac:grpSpMk id="21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19:59.318" v="21" actId="14100"/>
          <ac:grpSpMkLst>
            <pc:docMk/>
            <pc:sldMk cId="0" sldId="264"/>
            <ac:grpSpMk id="26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0:33.304" v="26" actId="14100"/>
          <ac:grpSpMkLst>
            <pc:docMk/>
            <pc:sldMk cId="0" sldId="264"/>
            <ac:grpSpMk id="31" creationId="{00000000-0000-0000-0000-000000000000}"/>
          </ac:grpSpMkLst>
        </pc:grpChg>
      </pc:sldChg>
      <pc:sldChg chg="addSp delSp modSp mod ord">
        <pc:chgData name="Thomas Wagner" userId="059f5fb0-fc0c-4406-9b7e-80f71409a67e" providerId="ADAL" clId="{BB1AD34A-86B2-426C-B1BD-7527288450C6}" dt="2026-01-07T09:12:20.705" v="418"/>
        <pc:sldMkLst>
          <pc:docMk/>
          <pc:sldMk cId="0" sldId="267"/>
        </pc:sldMkLst>
        <pc:spChg chg="mod">
          <ac:chgData name="Thomas Wagner" userId="059f5fb0-fc0c-4406-9b7e-80f71409a67e" providerId="ADAL" clId="{BB1AD34A-86B2-426C-B1BD-7527288450C6}" dt="2026-01-07T08:32:17.775" v="165" actId="20577"/>
          <ac:spMkLst>
            <pc:docMk/>
            <pc:sldMk cId="0" sldId="267"/>
            <ac:spMk id="2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0:46.628" v="123" actId="12"/>
          <ac:spMkLst>
            <pc:docMk/>
            <pc:sldMk cId="0" sldId="267"/>
            <ac:spMk id="1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4:40.044" v="56" actId="21"/>
          <ac:spMkLst>
            <pc:docMk/>
            <pc:sldMk cId="0" sldId="267"/>
            <ac:spMk id="18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2:29.711" v="43" actId="207"/>
          <ac:spMkLst>
            <pc:docMk/>
            <pc:sldMk cId="0" sldId="267"/>
            <ac:spMk id="21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2:29.711" v="43" actId="207"/>
          <ac:spMkLst>
            <pc:docMk/>
            <pc:sldMk cId="0" sldId="267"/>
            <ac:spMk id="22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22:29.711" v="43" actId="207"/>
          <ac:spMkLst>
            <pc:docMk/>
            <pc:sldMk cId="0" sldId="267"/>
            <ac:spMk id="23" creationId="{00000000-0000-0000-0000-000000000000}"/>
          </ac:spMkLst>
        </pc:spChg>
        <pc:spChg chg="add del mod">
          <ac:chgData name="Thomas Wagner" userId="059f5fb0-fc0c-4406-9b7e-80f71409a67e" providerId="ADAL" clId="{BB1AD34A-86B2-426C-B1BD-7527288450C6}" dt="2026-01-07T08:24:06.866" v="49" actId="11529"/>
          <ac:spMkLst>
            <pc:docMk/>
            <pc:sldMk cId="0" sldId="267"/>
            <ac:spMk id="24" creationId="{3FAF8205-FFDA-E657-A093-46EF87964266}"/>
          </ac:spMkLst>
        </pc:spChg>
        <pc:spChg chg="add mod">
          <ac:chgData name="Thomas Wagner" userId="059f5fb0-fc0c-4406-9b7e-80f71409a67e" providerId="ADAL" clId="{BB1AD34A-86B2-426C-B1BD-7527288450C6}" dt="2026-01-07T08:34:16.382" v="236" actId="207"/>
          <ac:spMkLst>
            <pc:docMk/>
            <pc:sldMk cId="0" sldId="267"/>
            <ac:spMk id="25" creationId="{DBC86B7B-24D1-42E6-E5EF-E26B2F509C87}"/>
          </ac:spMkLst>
        </pc:spChg>
        <pc:spChg chg="add mod">
          <ac:chgData name="Thomas Wagner" userId="059f5fb0-fc0c-4406-9b7e-80f71409a67e" providerId="ADAL" clId="{BB1AD34A-86B2-426C-B1BD-7527288450C6}" dt="2026-01-07T08:30:23.254" v="121" actId="1076"/>
          <ac:spMkLst>
            <pc:docMk/>
            <pc:sldMk cId="0" sldId="267"/>
            <ac:spMk id="28" creationId="{DFDC45F1-ED5D-113E-63C1-4AE9722BE90C}"/>
          </ac:spMkLst>
        </pc:spChg>
        <pc:spChg chg="add mod">
          <ac:chgData name="Thomas Wagner" userId="059f5fb0-fc0c-4406-9b7e-80f71409a67e" providerId="ADAL" clId="{BB1AD34A-86B2-426C-B1BD-7527288450C6}" dt="2026-01-07T08:32:02.786" v="157" actId="767"/>
          <ac:spMkLst>
            <pc:docMk/>
            <pc:sldMk cId="0" sldId="267"/>
            <ac:spMk id="29" creationId="{023B0ABA-89D5-9BA1-E220-A5AFF4326D02}"/>
          </ac:spMkLst>
        </pc:spChg>
        <pc:spChg chg="add mod">
          <ac:chgData name="Thomas Wagner" userId="059f5fb0-fc0c-4406-9b7e-80f71409a67e" providerId="ADAL" clId="{BB1AD34A-86B2-426C-B1BD-7527288450C6}" dt="2026-01-07T08:34:02.117" v="234" actId="20577"/>
          <ac:spMkLst>
            <pc:docMk/>
            <pc:sldMk cId="0" sldId="267"/>
            <ac:spMk id="30" creationId="{C7CA64C0-E89E-2632-55FD-048E01C3B0E1}"/>
          </ac:spMkLst>
        </pc:spChg>
        <pc:grpChg chg="mod">
          <ac:chgData name="Thomas Wagner" userId="059f5fb0-fc0c-4406-9b7e-80f71409a67e" providerId="ADAL" clId="{BB1AD34A-86B2-426C-B1BD-7527288450C6}" dt="2026-01-07T08:23:39.448" v="45" actId="1076"/>
          <ac:grpSpMkLst>
            <pc:docMk/>
            <pc:sldMk cId="0" sldId="267"/>
            <ac:grpSpMk id="7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5:24.393" v="59" actId="14100"/>
          <ac:grpSpMkLst>
            <pc:docMk/>
            <pc:sldMk cId="0" sldId="267"/>
            <ac:grpSpMk id="13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2:29.711" v="43" actId="207"/>
          <ac:grpSpMkLst>
            <pc:docMk/>
            <pc:sldMk cId="0" sldId="267"/>
            <ac:grpSpMk id="19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22:29.711" v="43" actId="207"/>
          <ac:grpSpMkLst>
            <pc:docMk/>
            <pc:sldMk cId="0" sldId="267"/>
            <ac:grpSpMk id="20" creationId="{00000000-0000-0000-0000-000000000000}"/>
          </ac:grpSpMkLst>
        </pc:grpChg>
        <pc:picChg chg="add mod">
          <ac:chgData name="Thomas Wagner" userId="059f5fb0-fc0c-4406-9b7e-80f71409a67e" providerId="ADAL" clId="{BB1AD34A-86B2-426C-B1BD-7527288450C6}" dt="2026-01-07T08:30:53.906" v="124" actId="1076"/>
          <ac:picMkLst>
            <pc:docMk/>
            <pc:sldMk cId="0" sldId="267"/>
            <ac:picMk id="27" creationId="{F2425432-A2CB-A652-52BA-8D306D8A103F}"/>
          </ac:picMkLst>
        </pc:picChg>
      </pc:sldChg>
      <pc:sldChg chg="del">
        <pc:chgData name="Thomas Wagner" userId="059f5fb0-fc0c-4406-9b7e-80f71409a67e" providerId="ADAL" clId="{BB1AD34A-86B2-426C-B1BD-7527288450C6}" dt="2026-01-07T08:34:43.240" v="237" actId="2696"/>
        <pc:sldMkLst>
          <pc:docMk/>
          <pc:sldMk cId="0" sldId="268"/>
        </pc:sldMkLst>
      </pc:sldChg>
      <pc:sldChg chg="addSp delSp modSp mod">
        <pc:chgData name="Thomas Wagner" userId="059f5fb0-fc0c-4406-9b7e-80f71409a67e" providerId="ADAL" clId="{BB1AD34A-86B2-426C-B1BD-7527288450C6}" dt="2026-01-07T08:37:22.493" v="247" actId="11530"/>
        <pc:sldMkLst>
          <pc:docMk/>
          <pc:sldMk cId="0" sldId="269"/>
        </pc:sldMkLst>
        <pc:spChg chg="mod">
          <ac:chgData name="Thomas Wagner" userId="059f5fb0-fc0c-4406-9b7e-80f71409a67e" providerId="ADAL" clId="{BB1AD34A-86B2-426C-B1BD-7527288450C6}" dt="2026-01-07T08:35:07.429" v="239" actId="207"/>
          <ac:spMkLst>
            <pc:docMk/>
            <pc:sldMk cId="0" sldId="269"/>
            <ac:spMk id="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5:07.429" v="239" actId="207"/>
          <ac:spMkLst>
            <pc:docMk/>
            <pc:sldMk cId="0" sldId="269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4:57.357" v="238" actId="20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7:22.493" v="247" actId="11530"/>
          <ac:spMkLst>
            <pc:docMk/>
            <pc:sldMk cId="0" sldId="269"/>
            <ac:spMk id="1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7:22.493" v="247" actId="11530"/>
          <ac:spMkLst>
            <pc:docMk/>
            <pc:sldMk cId="0" sldId="269"/>
            <ac:spMk id="1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7:22.493" v="247" actId="11530"/>
          <ac:spMkLst>
            <pc:docMk/>
            <pc:sldMk cId="0" sldId="269"/>
            <ac:spMk id="18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7:22.493" v="247" actId="11530"/>
          <ac:spMkLst>
            <pc:docMk/>
            <pc:sldMk cId="0" sldId="269"/>
            <ac:spMk id="19" creationId="{00000000-0000-0000-0000-000000000000}"/>
          </ac:spMkLst>
        </pc:spChg>
        <pc:spChg chg="add del">
          <ac:chgData name="Thomas Wagner" userId="059f5fb0-fc0c-4406-9b7e-80f71409a67e" providerId="ADAL" clId="{BB1AD34A-86B2-426C-B1BD-7527288450C6}" dt="2026-01-07T08:37:06.971" v="246" actId="11529"/>
          <ac:spMkLst>
            <pc:docMk/>
            <pc:sldMk cId="0" sldId="269"/>
            <ac:spMk id="21" creationId="{A4296CDD-9771-E42D-7B47-DF671A19719E}"/>
          </ac:spMkLst>
        </pc:spChg>
        <pc:grpChg chg="mod">
          <ac:chgData name="Thomas Wagner" userId="059f5fb0-fc0c-4406-9b7e-80f71409a67e" providerId="ADAL" clId="{BB1AD34A-86B2-426C-B1BD-7527288450C6}" dt="2026-01-07T08:35:07.429" v="239" actId="207"/>
          <ac:grpSpMkLst>
            <pc:docMk/>
            <pc:sldMk cId="0" sldId="269"/>
            <ac:grpSpMk id="5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37:22.493" v="247" actId="11530"/>
          <ac:grpSpMkLst>
            <pc:docMk/>
            <pc:sldMk cId="0" sldId="269"/>
            <ac:grpSpMk id="14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37:22.493" v="247" actId="11530"/>
          <ac:grpSpMkLst>
            <pc:docMk/>
            <pc:sldMk cId="0" sldId="269"/>
            <ac:grpSpMk id="15" creationId="{00000000-0000-0000-0000-000000000000}"/>
          </ac:grpSpMkLst>
        </pc:grpChg>
      </pc:sldChg>
      <pc:sldChg chg="ord">
        <pc:chgData name="Thomas Wagner" userId="059f5fb0-fc0c-4406-9b7e-80f71409a67e" providerId="ADAL" clId="{BB1AD34A-86B2-426C-B1BD-7527288450C6}" dt="2026-01-07T09:05:51.078" v="393"/>
        <pc:sldMkLst>
          <pc:docMk/>
          <pc:sldMk cId="0" sldId="270"/>
        </pc:sldMkLst>
      </pc:sldChg>
      <pc:sldChg chg="modSp mod">
        <pc:chgData name="Thomas Wagner" userId="059f5fb0-fc0c-4406-9b7e-80f71409a67e" providerId="ADAL" clId="{BB1AD34A-86B2-426C-B1BD-7527288450C6}" dt="2026-01-07T08:38:07.037" v="248" actId="207"/>
        <pc:sldMkLst>
          <pc:docMk/>
          <pc:sldMk cId="0" sldId="271"/>
        </pc:sldMkLst>
        <pc:spChg chg="mod">
          <ac:chgData name="Thomas Wagner" userId="059f5fb0-fc0c-4406-9b7e-80f71409a67e" providerId="ADAL" clId="{BB1AD34A-86B2-426C-B1BD-7527288450C6}" dt="2026-01-07T08:38:07.037" v="248" actId="207"/>
          <ac:spMkLst>
            <pc:docMk/>
            <pc:sldMk cId="0" sldId="271"/>
            <ac:spMk id="5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3:35.254" v="268" actId="207"/>
        <pc:sldMkLst>
          <pc:docMk/>
          <pc:sldMk cId="0" sldId="272"/>
        </pc:sldMkLst>
        <pc:spChg chg="mod">
          <ac:chgData name="Thomas Wagner" userId="059f5fb0-fc0c-4406-9b7e-80f71409a67e" providerId="ADAL" clId="{BB1AD34A-86B2-426C-B1BD-7527288450C6}" dt="2026-01-07T08:43:35.254" v="268" actId="207"/>
          <ac:spMkLst>
            <pc:docMk/>
            <pc:sldMk cId="0" sldId="272"/>
            <ac:spMk id="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2:54.967" v="266" actId="207"/>
          <ac:spMkLst>
            <pc:docMk/>
            <pc:sldMk cId="0" sldId="272"/>
            <ac:spMk id="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3:06.734" v="267" actId="207"/>
          <ac:spMkLst>
            <pc:docMk/>
            <pc:sldMk cId="0" sldId="272"/>
            <ac:spMk id="13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39:12.730" v="255" actId="1076"/>
          <ac:spMkLst>
            <pc:docMk/>
            <pc:sldMk cId="0" sldId="272"/>
            <ac:spMk id="1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0:55.811" v="261" actId="207"/>
          <ac:spMkLst>
            <pc:docMk/>
            <pc:sldMk cId="0" sldId="272"/>
            <ac:spMk id="1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0:44.105" v="260" actId="207"/>
          <ac:spMkLst>
            <pc:docMk/>
            <pc:sldMk cId="0" sldId="272"/>
            <ac:spMk id="1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1:04.670" v="262" actId="207"/>
          <ac:spMkLst>
            <pc:docMk/>
            <pc:sldMk cId="0" sldId="272"/>
            <ac:spMk id="20" creationId="{00000000-0000-0000-0000-000000000000}"/>
          </ac:spMkLst>
        </pc:spChg>
        <pc:grpChg chg="mod">
          <ac:chgData name="Thomas Wagner" userId="059f5fb0-fc0c-4406-9b7e-80f71409a67e" providerId="ADAL" clId="{BB1AD34A-86B2-426C-B1BD-7527288450C6}" dt="2026-01-07T08:39:08.374" v="254" actId="1076"/>
          <ac:grpSpMkLst>
            <pc:docMk/>
            <pc:sldMk cId="0" sldId="272"/>
            <ac:grpSpMk id="7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39:19.573" v="256" actId="1076"/>
          <ac:grpSpMkLst>
            <pc:docMk/>
            <pc:sldMk cId="0" sldId="272"/>
            <ac:grpSpMk id="12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40:44.105" v="260" actId="207"/>
          <ac:grpSpMkLst>
            <pc:docMk/>
            <pc:sldMk cId="0" sldId="272"/>
            <ac:grpSpMk id="15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39:27.503" v="257" actId="1076"/>
          <ac:grpSpMkLst>
            <pc:docMk/>
            <pc:sldMk cId="0" sldId="272"/>
            <ac:grpSpMk id="18" creationId="{00000000-0000-0000-0000-000000000000}"/>
          </ac:grpSpMkLst>
        </pc:grpChg>
      </pc:sldChg>
      <pc:sldChg chg="addSp delSp modSp mod">
        <pc:chgData name="Thomas Wagner" userId="059f5fb0-fc0c-4406-9b7e-80f71409a67e" providerId="ADAL" clId="{BB1AD34A-86B2-426C-B1BD-7527288450C6}" dt="2026-01-07T09:11:01.103" v="416" actId="207"/>
        <pc:sldMkLst>
          <pc:docMk/>
          <pc:sldMk cId="0" sldId="273"/>
        </pc:sldMkLst>
        <pc:spChg chg="mod">
          <ac:chgData name="Thomas Wagner" userId="059f5fb0-fc0c-4406-9b7e-80f71409a67e" providerId="ADAL" clId="{BB1AD34A-86B2-426C-B1BD-7527288450C6}" dt="2026-01-07T09:11:01.103" v="416" actId="207"/>
          <ac:spMkLst>
            <pc:docMk/>
            <pc:sldMk cId="0" sldId="273"/>
            <ac:spMk id="4" creationId="{00000000-0000-0000-0000-000000000000}"/>
          </ac:spMkLst>
        </pc:spChg>
        <pc:spChg chg="add del">
          <ac:chgData name="Thomas Wagner" userId="059f5fb0-fc0c-4406-9b7e-80f71409a67e" providerId="ADAL" clId="{BB1AD34A-86B2-426C-B1BD-7527288450C6}" dt="2026-01-07T08:44:14.914" v="270" actId="21"/>
          <ac:spMkLst>
            <pc:docMk/>
            <pc:sldMk cId="0" sldId="273"/>
            <ac:spMk id="46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7:08.811" v="280" actId="207"/>
        <pc:sldMkLst>
          <pc:docMk/>
          <pc:sldMk cId="0" sldId="274"/>
        </pc:sldMkLst>
        <pc:spChg chg="mod">
          <ac:chgData name="Thomas Wagner" userId="059f5fb0-fc0c-4406-9b7e-80f71409a67e" providerId="ADAL" clId="{BB1AD34A-86B2-426C-B1BD-7527288450C6}" dt="2026-01-07T08:47:08.811" v="280" actId="207"/>
          <ac:spMkLst>
            <pc:docMk/>
            <pc:sldMk cId="0" sldId="274"/>
            <ac:spMk id="8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4:43.683" v="272" actId="207"/>
        <pc:sldMkLst>
          <pc:docMk/>
          <pc:sldMk cId="0" sldId="275"/>
        </pc:sldMkLst>
        <pc:spChg chg="mod">
          <ac:chgData name="Thomas Wagner" userId="059f5fb0-fc0c-4406-9b7e-80f71409a67e" providerId="ADAL" clId="{BB1AD34A-86B2-426C-B1BD-7527288450C6}" dt="2026-01-07T08:44:43.683" v="272" actId="207"/>
          <ac:spMkLst>
            <pc:docMk/>
            <pc:sldMk cId="0" sldId="275"/>
            <ac:spMk id="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4:33.357" v="271" actId="207"/>
          <ac:spMkLst>
            <pc:docMk/>
            <pc:sldMk cId="0" sldId="275"/>
            <ac:spMk id="8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6:57.802" v="279" actId="207"/>
        <pc:sldMkLst>
          <pc:docMk/>
          <pc:sldMk cId="0" sldId="276"/>
        </pc:sldMkLst>
        <pc:spChg chg="mod">
          <ac:chgData name="Thomas Wagner" userId="059f5fb0-fc0c-4406-9b7e-80f71409a67e" providerId="ADAL" clId="{BB1AD34A-86B2-426C-B1BD-7527288450C6}" dt="2026-01-07T08:46:57.802" v="279" actId="207"/>
          <ac:spMkLst>
            <pc:docMk/>
            <pc:sldMk cId="0" sldId="276"/>
            <ac:spMk id="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6:57.802" v="279" actId="207"/>
          <ac:spMkLst>
            <pc:docMk/>
            <pc:sldMk cId="0" sldId="276"/>
            <ac:spMk id="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6:57.802" v="279" actId="207"/>
          <ac:spMkLst>
            <pc:docMk/>
            <pc:sldMk cId="0" sldId="276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5:16.209" v="275" actId="207"/>
          <ac:spMkLst>
            <pc:docMk/>
            <pc:sldMk cId="0" sldId="276"/>
            <ac:spMk id="9" creationId="{00000000-0000-0000-0000-000000000000}"/>
          </ac:spMkLst>
        </pc:spChg>
        <pc:grpChg chg="mod">
          <ac:chgData name="Thomas Wagner" userId="059f5fb0-fc0c-4406-9b7e-80f71409a67e" providerId="ADAL" clId="{BB1AD34A-86B2-426C-B1BD-7527288450C6}" dt="2026-01-07T08:46:57.802" v="279" actId="207"/>
          <ac:grpSpMkLst>
            <pc:docMk/>
            <pc:sldMk cId="0" sldId="276"/>
            <ac:grpSpMk id="3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46:57.802" v="279" actId="207"/>
          <ac:grpSpMkLst>
            <pc:docMk/>
            <pc:sldMk cId="0" sldId="276"/>
            <ac:grpSpMk id="4" creationId="{00000000-0000-0000-0000-000000000000}"/>
          </ac:grpSpMkLst>
        </pc:grpChg>
      </pc:sldChg>
      <pc:sldChg chg="modSp mod">
        <pc:chgData name="Thomas Wagner" userId="059f5fb0-fc0c-4406-9b7e-80f71409a67e" providerId="ADAL" clId="{BB1AD34A-86B2-426C-B1BD-7527288450C6}" dt="2026-01-07T08:46:42.258" v="278" actId="207"/>
        <pc:sldMkLst>
          <pc:docMk/>
          <pc:sldMk cId="0" sldId="277"/>
        </pc:sldMkLst>
        <pc:spChg chg="mod">
          <ac:chgData name="Thomas Wagner" userId="059f5fb0-fc0c-4406-9b7e-80f71409a67e" providerId="ADAL" clId="{BB1AD34A-86B2-426C-B1BD-7527288450C6}" dt="2026-01-07T08:46:24.869" v="277" actId="207"/>
          <ac:spMkLst>
            <pc:docMk/>
            <pc:sldMk cId="0" sldId="277"/>
            <ac:spMk id="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6:42.258" v="278" actId="207"/>
          <ac:spMkLst>
            <pc:docMk/>
            <pc:sldMk cId="0" sldId="277"/>
            <ac:spMk id="9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8:07.183" v="284" actId="1076"/>
        <pc:sldMkLst>
          <pc:docMk/>
          <pc:sldMk cId="0" sldId="278"/>
        </pc:sldMkLst>
        <pc:spChg chg="mod">
          <ac:chgData name="Thomas Wagner" userId="059f5fb0-fc0c-4406-9b7e-80f71409a67e" providerId="ADAL" clId="{BB1AD34A-86B2-426C-B1BD-7527288450C6}" dt="2026-01-07T08:47:31.868" v="282" actId="207"/>
          <ac:spMkLst>
            <pc:docMk/>
            <pc:sldMk cId="0" sldId="278"/>
            <ac:spMk id="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8:07.183" v="284" actId="1076"/>
          <ac:spMkLst>
            <pc:docMk/>
            <pc:sldMk cId="0" sldId="278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7:17.185" v="281" actId="207"/>
          <ac:spMkLst>
            <pc:docMk/>
            <pc:sldMk cId="0" sldId="278"/>
            <ac:spMk id="9" creationId="{00000000-0000-0000-0000-000000000000}"/>
          </ac:spMkLst>
        </pc:spChg>
      </pc:sldChg>
      <pc:sldChg chg="modSp mod">
        <pc:chgData name="Thomas Wagner" userId="059f5fb0-fc0c-4406-9b7e-80f71409a67e" providerId="ADAL" clId="{BB1AD34A-86B2-426C-B1BD-7527288450C6}" dt="2026-01-07T08:48:24.938" v="286" actId="207"/>
        <pc:sldMkLst>
          <pc:docMk/>
          <pc:sldMk cId="0" sldId="279"/>
        </pc:sldMkLst>
        <pc:spChg chg="mod">
          <ac:chgData name="Thomas Wagner" userId="059f5fb0-fc0c-4406-9b7e-80f71409a67e" providerId="ADAL" clId="{BB1AD34A-86B2-426C-B1BD-7527288450C6}" dt="2026-01-07T08:48:19.529" v="285" actId="207"/>
          <ac:spMkLst>
            <pc:docMk/>
            <pc:sldMk cId="0" sldId="279"/>
            <ac:spMk id="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8:24.938" v="286" actId="207"/>
          <ac:spMkLst>
            <pc:docMk/>
            <pc:sldMk cId="0" sldId="279"/>
            <ac:spMk id="8" creationId="{00000000-0000-0000-0000-000000000000}"/>
          </ac:spMkLst>
        </pc:spChg>
      </pc:sldChg>
      <pc:sldChg chg="delSp modSp mod">
        <pc:chgData name="Thomas Wagner" userId="059f5fb0-fc0c-4406-9b7e-80f71409a67e" providerId="ADAL" clId="{BB1AD34A-86B2-426C-B1BD-7527288450C6}" dt="2026-01-07T08:49:05.223" v="290" actId="207"/>
        <pc:sldMkLst>
          <pc:docMk/>
          <pc:sldMk cId="0" sldId="280"/>
        </pc:sldMkLst>
        <pc:spChg chg="mod">
          <ac:chgData name="Thomas Wagner" userId="059f5fb0-fc0c-4406-9b7e-80f71409a67e" providerId="ADAL" clId="{BB1AD34A-86B2-426C-B1BD-7527288450C6}" dt="2026-01-07T08:48:44.504" v="288" actId="207"/>
          <ac:spMkLst>
            <pc:docMk/>
            <pc:sldMk cId="0" sldId="280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9:05.223" v="290" actId="207"/>
          <ac:spMkLst>
            <pc:docMk/>
            <pc:sldMk cId="0" sldId="280"/>
            <ac:spMk id="1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8:48.633" v="289" actId="33524"/>
          <ac:spMkLst>
            <pc:docMk/>
            <pc:sldMk cId="0" sldId="280"/>
            <ac:spMk id="12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8:48:38.920" v="287" actId="478"/>
          <ac:grpSpMkLst>
            <pc:docMk/>
            <pc:sldMk cId="0" sldId="280"/>
            <ac:grpSpMk id="2" creationId="{00000000-0000-0000-0000-000000000000}"/>
          </ac:grpSpMkLst>
        </pc:grpChg>
      </pc:sldChg>
      <pc:sldChg chg="modSp mod">
        <pc:chgData name="Thomas Wagner" userId="059f5fb0-fc0c-4406-9b7e-80f71409a67e" providerId="ADAL" clId="{BB1AD34A-86B2-426C-B1BD-7527288450C6}" dt="2026-01-07T08:49:32.815" v="292" actId="207"/>
        <pc:sldMkLst>
          <pc:docMk/>
          <pc:sldMk cId="0" sldId="281"/>
        </pc:sldMkLst>
        <pc:spChg chg="mod">
          <ac:chgData name="Thomas Wagner" userId="059f5fb0-fc0c-4406-9b7e-80f71409a67e" providerId="ADAL" clId="{BB1AD34A-86B2-426C-B1BD-7527288450C6}" dt="2026-01-07T08:49:13.813" v="291" actId="207"/>
          <ac:spMkLst>
            <pc:docMk/>
            <pc:sldMk cId="0" sldId="281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9:32.815" v="292" actId="207"/>
          <ac:spMkLst>
            <pc:docMk/>
            <pc:sldMk cId="0" sldId="281"/>
            <ac:spMk id="10" creationId="{00000000-0000-0000-0000-000000000000}"/>
          </ac:spMkLst>
        </pc:spChg>
      </pc:sldChg>
      <pc:sldChg chg="delSp modSp add del mod ord">
        <pc:chgData name="Thomas Wagner" userId="059f5fb0-fc0c-4406-9b7e-80f71409a67e" providerId="ADAL" clId="{BB1AD34A-86B2-426C-B1BD-7527288450C6}" dt="2026-01-07T09:01:50.992" v="375"/>
        <pc:sldMkLst>
          <pc:docMk/>
          <pc:sldMk cId="0" sldId="282"/>
        </pc:sldMkLst>
        <pc:spChg chg="mod">
          <ac:chgData name="Thomas Wagner" userId="059f5fb0-fc0c-4406-9b7e-80f71409a67e" providerId="ADAL" clId="{BB1AD34A-86B2-426C-B1BD-7527288450C6}" dt="2026-01-07T08:49:48.394" v="293" actId="207"/>
          <ac:spMkLst>
            <pc:docMk/>
            <pc:sldMk cId="0" sldId="282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49:56.592" v="295" actId="207"/>
          <ac:spMkLst>
            <pc:docMk/>
            <pc:sldMk cId="0" sldId="282"/>
            <ac:spMk id="11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2:40.591" v="310" actId="207"/>
          <ac:spMkLst>
            <pc:docMk/>
            <pc:sldMk cId="0" sldId="282"/>
            <ac:spMk id="12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8:49:51.581" v="294" actId="478"/>
          <ac:grpSpMkLst>
            <pc:docMk/>
            <pc:sldMk cId="0" sldId="282"/>
            <ac:grpSpMk id="3" creationId="{00000000-0000-0000-0000-000000000000}"/>
          </ac:grpSpMkLst>
        </pc:grpChg>
      </pc:sldChg>
      <pc:sldChg chg="add del setBg">
        <pc:chgData name="Thomas Wagner" userId="059f5fb0-fc0c-4406-9b7e-80f71409a67e" providerId="ADAL" clId="{BB1AD34A-86B2-426C-B1BD-7527288450C6}" dt="2026-01-07T09:01:15.078" v="370"/>
        <pc:sldMkLst>
          <pc:docMk/>
          <pc:sldMk cId="2108050047" sldId="282"/>
        </pc:sldMkLst>
      </pc:sldChg>
      <pc:sldChg chg="delSp modSp add del mod ord">
        <pc:chgData name="Thomas Wagner" userId="059f5fb0-fc0c-4406-9b7e-80f71409a67e" providerId="ADAL" clId="{BB1AD34A-86B2-426C-B1BD-7527288450C6}" dt="2026-01-07T09:04:08.613" v="387"/>
        <pc:sldMkLst>
          <pc:docMk/>
          <pc:sldMk cId="0" sldId="283"/>
        </pc:sldMkLst>
        <pc:spChg chg="mod">
          <ac:chgData name="Thomas Wagner" userId="059f5fb0-fc0c-4406-9b7e-80f71409a67e" providerId="ADAL" clId="{BB1AD34A-86B2-426C-B1BD-7527288450C6}" dt="2026-01-07T08:50:10.143" v="297" actId="207"/>
          <ac:spMkLst>
            <pc:docMk/>
            <pc:sldMk cId="0" sldId="283"/>
            <ac:spMk id="11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2:41.161" v="311" actId="207"/>
          <ac:spMkLst>
            <pc:docMk/>
            <pc:sldMk cId="0" sldId="283"/>
            <ac:spMk id="12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8:50:03.634" v="296" actId="478"/>
          <ac:grpSpMkLst>
            <pc:docMk/>
            <pc:sldMk cId="0" sldId="283"/>
            <ac:grpSpMk id="3" creationId="{00000000-0000-0000-0000-000000000000}"/>
          </ac:grpSpMkLst>
        </pc:grpChg>
      </pc:sldChg>
      <pc:sldChg chg="add del">
        <pc:chgData name="Thomas Wagner" userId="059f5fb0-fc0c-4406-9b7e-80f71409a67e" providerId="ADAL" clId="{BB1AD34A-86B2-426C-B1BD-7527288450C6}" dt="2026-01-07T09:01:15.078" v="370"/>
        <pc:sldMkLst>
          <pc:docMk/>
          <pc:sldMk cId="3071374903" sldId="283"/>
        </pc:sldMkLst>
      </pc:sldChg>
      <pc:sldChg chg="modSp add del mod ord">
        <pc:chgData name="Thomas Wagner" userId="059f5fb0-fc0c-4406-9b7e-80f71409a67e" providerId="ADAL" clId="{BB1AD34A-86B2-426C-B1BD-7527288450C6}" dt="2026-01-07T09:07:58.528" v="406"/>
        <pc:sldMkLst>
          <pc:docMk/>
          <pc:sldMk cId="0" sldId="284"/>
        </pc:sldMkLst>
        <pc:spChg chg="mod">
          <ac:chgData name="Thomas Wagner" userId="059f5fb0-fc0c-4406-9b7e-80f71409a67e" providerId="ADAL" clId="{BB1AD34A-86B2-426C-B1BD-7527288450C6}" dt="2026-01-07T08:50:20.016" v="298" actId="207"/>
          <ac:spMkLst>
            <pc:docMk/>
            <pc:sldMk cId="0" sldId="284"/>
            <ac:spMk id="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2:41.781" v="312" actId="207"/>
          <ac:spMkLst>
            <pc:docMk/>
            <pc:sldMk cId="0" sldId="284"/>
            <ac:spMk id="10" creationId="{00000000-0000-0000-0000-000000000000}"/>
          </ac:spMkLst>
        </pc:spChg>
      </pc:sldChg>
      <pc:sldChg chg="add del setBg">
        <pc:chgData name="Thomas Wagner" userId="059f5fb0-fc0c-4406-9b7e-80f71409a67e" providerId="ADAL" clId="{BB1AD34A-86B2-426C-B1BD-7527288450C6}" dt="2026-01-07T09:01:15.078" v="370"/>
        <pc:sldMkLst>
          <pc:docMk/>
          <pc:sldMk cId="153259437" sldId="284"/>
        </pc:sldMkLst>
      </pc:sldChg>
      <pc:sldChg chg="modSp add del mod ord">
        <pc:chgData name="Thomas Wagner" userId="059f5fb0-fc0c-4406-9b7e-80f71409a67e" providerId="ADAL" clId="{BB1AD34A-86B2-426C-B1BD-7527288450C6}" dt="2026-01-07T09:20:14.614" v="470" actId="20577"/>
        <pc:sldMkLst>
          <pc:docMk/>
          <pc:sldMk cId="0" sldId="285"/>
        </pc:sldMkLst>
        <pc:spChg chg="mod">
          <ac:chgData name="Thomas Wagner" userId="059f5fb0-fc0c-4406-9b7e-80f71409a67e" providerId="ADAL" clId="{BB1AD34A-86B2-426C-B1BD-7527288450C6}" dt="2026-01-07T08:52:43.178" v="314" actId="692"/>
          <ac:spMkLst>
            <pc:docMk/>
            <pc:sldMk cId="0" sldId="285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9:20:14.614" v="470" actId="20577"/>
          <ac:spMkLst>
            <pc:docMk/>
            <pc:sldMk cId="0" sldId="285"/>
            <ac:spMk id="8" creationId="{00000000-0000-0000-0000-000000000000}"/>
          </ac:spMkLst>
        </pc:spChg>
      </pc:sldChg>
      <pc:sldChg chg="add del setBg">
        <pc:chgData name="Thomas Wagner" userId="059f5fb0-fc0c-4406-9b7e-80f71409a67e" providerId="ADAL" clId="{BB1AD34A-86B2-426C-B1BD-7527288450C6}" dt="2026-01-07T09:01:15.078" v="370"/>
        <pc:sldMkLst>
          <pc:docMk/>
          <pc:sldMk cId="3250624156" sldId="285"/>
        </pc:sldMkLst>
      </pc:sldChg>
      <pc:sldChg chg="addSp delSp modSp add del mod ord">
        <pc:chgData name="Thomas Wagner" userId="059f5fb0-fc0c-4406-9b7e-80f71409a67e" providerId="ADAL" clId="{BB1AD34A-86B2-426C-B1BD-7527288450C6}" dt="2026-01-07T09:08:47.502" v="410"/>
        <pc:sldMkLst>
          <pc:docMk/>
          <pc:sldMk cId="0" sldId="286"/>
        </pc:sldMkLst>
        <pc:spChg chg="mod">
          <ac:chgData name="Thomas Wagner" userId="059f5fb0-fc0c-4406-9b7e-80f71409a67e" providerId="ADAL" clId="{BB1AD34A-86B2-426C-B1BD-7527288450C6}" dt="2026-01-07T08:52:54.130" v="322" actId="692"/>
          <ac:spMkLst>
            <pc:docMk/>
            <pc:sldMk cId="0" sldId="286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2:52.072" v="321" actId="207"/>
          <ac:spMkLst>
            <pc:docMk/>
            <pc:sldMk cId="0" sldId="286"/>
            <ac:spMk id="8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4:29.148" v="330" actId="207"/>
          <ac:spMkLst>
            <pc:docMk/>
            <pc:sldMk cId="0" sldId="286"/>
            <ac:spMk id="10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4:19.128" v="329" actId="207"/>
          <ac:spMkLst>
            <pc:docMk/>
            <pc:sldMk cId="0" sldId="286"/>
            <ac:spMk id="13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4:40.519" v="331" actId="207"/>
          <ac:spMkLst>
            <pc:docMk/>
            <pc:sldMk cId="0" sldId="286"/>
            <ac:spMk id="1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4:10.559" v="328" actId="207"/>
          <ac:spMkLst>
            <pc:docMk/>
            <pc:sldMk cId="0" sldId="286"/>
            <ac:spMk id="1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3:55.594" v="327" actId="207"/>
          <ac:spMkLst>
            <pc:docMk/>
            <pc:sldMk cId="0" sldId="286"/>
            <ac:spMk id="22" creationId="{00000000-0000-0000-0000-000000000000}"/>
          </ac:spMkLst>
        </pc:spChg>
        <pc:grpChg chg="add del">
          <ac:chgData name="Thomas Wagner" userId="059f5fb0-fc0c-4406-9b7e-80f71409a67e" providerId="ADAL" clId="{BB1AD34A-86B2-426C-B1BD-7527288450C6}" dt="2026-01-07T08:52:49.847" v="319" actId="478"/>
          <ac:grpSpMkLst>
            <pc:docMk/>
            <pc:sldMk cId="0" sldId="286"/>
            <ac:grpSpMk id="3" creationId="{00000000-0000-0000-0000-000000000000}"/>
          </ac:grpSpMkLst>
        </pc:grpChg>
      </pc:sldChg>
      <pc:sldChg chg="add del">
        <pc:chgData name="Thomas Wagner" userId="059f5fb0-fc0c-4406-9b7e-80f71409a67e" providerId="ADAL" clId="{BB1AD34A-86B2-426C-B1BD-7527288450C6}" dt="2026-01-07T09:01:15.078" v="370"/>
        <pc:sldMkLst>
          <pc:docMk/>
          <pc:sldMk cId="3480757121" sldId="286"/>
        </pc:sldMkLst>
      </pc:sldChg>
      <pc:sldChg chg="modSp add del mod ord">
        <pc:chgData name="Thomas Wagner" userId="059f5fb0-fc0c-4406-9b7e-80f71409a67e" providerId="ADAL" clId="{BB1AD34A-86B2-426C-B1BD-7527288450C6}" dt="2026-01-07T09:07:39.846" v="404"/>
        <pc:sldMkLst>
          <pc:docMk/>
          <pc:sldMk cId="0" sldId="287"/>
        </pc:sldMkLst>
        <pc:spChg chg="mod">
          <ac:chgData name="Thomas Wagner" userId="059f5fb0-fc0c-4406-9b7e-80f71409a67e" providerId="ADAL" clId="{BB1AD34A-86B2-426C-B1BD-7527288450C6}" dt="2026-01-07T08:55:20.647" v="335" actId="207"/>
          <ac:spMkLst>
            <pc:docMk/>
            <pc:sldMk cId="0" sldId="287"/>
            <ac:spMk id="7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5:05.614" v="334" actId="207"/>
          <ac:spMkLst>
            <pc:docMk/>
            <pc:sldMk cId="0" sldId="287"/>
            <ac:spMk id="1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4:55.853" v="332" actId="207"/>
          <ac:spMkLst>
            <pc:docMk/>
            <pc:sldMk cId="0" sldId="287"/>
            <ac:spMk id="1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3:33.780" v="326" actId="207"/>
          <ac:spMkLst>
            <pc:docMk/>
            <pc:sldMk cId="0" sldId="287"/>
            <ac:spMk id="22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3:23.560" v="325" actId="207"/>
          <ac:spMkLst>
            <pc:docMk/>
            <pc:sldMk cId="0" sldId="287"/>
            <ac:spMk id="23" creationId="{00000000-0000-0000-0000-000000000000}"/>
          </ac:spMkLst>
        </pc:spChg>
      </pc:sldChg>
      <pc:sldChg chg="add del">
        <pc:chgData name="Thomas Wagner" userId="059f5fb0-fc0c-4406-9b7e-80f71409a67e" providerId="ADAL" clId="{BB1AD34A-86B2-426C-B1BD-7527288450C6}" dt="2026-01-07T09:01:15.078" v="370"/>
        <pc:sldMkLst>
          <pc:docMk/>
          <pc:sldMk cId="2161699158" sldId="287"/>
        </pc:sldMkLst>
      </pc:sldChg>
      <pc:sldChg chg="delSp modSp add del mod ord">
        <pc:chgData name="Thomas Wagner" userId="059f5fb0-fc0c-4406-9b7e-80f71409a67e" providerId="ADAL" clId="{BB1AD34A-86B2-426C-B1BD-7527288450C6}" dt="2026-01-07T09:15:20.557" v="437" actId="478"/>
        <pc:sldMkLst>
          <pc:docMk/>
          <pc:sldMk cId="0" sldId="288"/>
        </pc:sldMkLst>
        <pc:spChg chg="del topLvl">
          <ac:chgData name="Thomas Wagner" userId="059f5fb0-fc0c-4406-9b7e-80f71409a67e" providerId="ADAL" clId="{BB1AD34A-86B2-426C-B1BD-7527288450C6}" dt="2026-01-07T09:15:20.557" v="437" actId="478"/>
          <ac:spMkLst>
            <pc:docMk/>
            <pc:sldMk cId="0" sldId="288"/>
            <ac:spMk id="3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5:20.557" v="437" actId="478"/>
          <ac:spMkLst>
            <pc:docMk/>
            <pc:sldMk cId="0" sldId="288"/>
            <ac:spMk id="4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6:06.834" v="338" actId="207"/>
          <ac:spMkLst>
            <pc:docMk/>
            <pc:sldMk cId="0" sldId="288"/>
            <ac:spMk id="6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5:50.524" v="337" actId="207"/>
          <ac:spMkLst>
            <pc:docMk/>
            <pc:sldMk cId="0" sldId="288"/>
            <ac:spMk id="15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5:34.317" v="336" actId="207"/>
          <ac:spMkLst>
            <pc:docMk/>
            <pc:sldMk cId="0" sldId="288"/>
            <ac:spMk id="18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6:25.705" v="341" actId="692"/>
          <ac:spMkLst>
            <pc:docMk/>
            <pc:sldMk cId="0" sldId="288"/>
            <ac:spMk id="21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6:20.666" v="340" actId="207"/>
          <ac:spMkLst>
            <pc:docMk/>
            <pc:sldMk cId="0" sldId="288"/>
            <ac:spMk id="22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9:15:20.557" v="437" actId="478"/>
          <ac:grpSpMkLst>
            <pc:docMk/>
            <pc:sldMk cId="0" sldId="288"/>
            <ac:grpSpMk id="2" creationId="{00000000-0000-0000-0000-000000000000}"/>
          </ac:grpSpMkLst>
        </pc:grpChg>
      </pc:sldChg>
      <pc:sldChg chg="add del">
        <pc:chgData name="Thomas Wagner" userId="059f5fb0-fc0c-4406-9b7e-80f71409a67e" providerId="ADAL" clId="{BB1AD34A-86B2-426C-B1BD-7527288450C6}" dt="2026-01-07T09:01:15.078" v="370"/>
        <pc:sldMkLst>
          <pc:docMk/>
          <pc:sldMk cId="829189075" sldId="288"/>
        </pc:sldMkLst>
      </pc:sldChg>
      <pc:sldChg chg="addSp delSp mod ord">
        <pc:chgData name="Thomas Wagner" userId="059f5fb0-fc0c-4406-9b7e-80f71409a67e" providerId="ADAL" clId="{BB1AD34A-86B2-426C-B1BD-7527288450C6}" dt="2026-01-07T14:51:29.577" v="472" actId="478"/>
        <pc:sldMkLst>
          <pc:docMk/>
          <pc:sldMk cId="0" sldId="289"/>
        </pc:sldMkLst>
        <pc:spChg chg="add del">
          <ac:chgData name="Thomas Wagner" userId="059f5fb0-fc0c-4406-9b7e-80f71409a67e" providerId="ADAL" clId="{BB1AD34A-86B2-426C-B1BD-7527288450C6}" dt="2026-01-07T14:51:29.577" v="472" actId="478"/>
          <ac:spMkLst>
            <pc:docMk/>
            <pc:sldMk cId="0" sldId="289"/>
            <ac:spMk id="2" creationId="{00000000-0000-0000-0000-000000000000}"/>
          </ac:spMkLst>
        </pc:spChg>
      </pc:sldChg>
      <pc:sldChg chg="modSp mod ord">
        <pc:chgData name="Thomas Wagner" userId="059f5fb0-fc0c-4406-9b7e-80f71409a67e" providerId="ADAL" clId="{BB1AD34A-86B2-426C-B1BD-7527288450C6}" dt="2026-01-07T09:15:41.112" v="438" actId="207"/>
        <pc:sldMkLst>
          <pc:docMk/>
          <pc:sldMk cId="0" sldId="290"/>
        </pc:sldMkLst>
        <pc:spChg chg="mod">
          <ac:chgData name="Thomas Wagner" userId="059f5fb0-fc0c-4406-9b7e-80f71409a67e" providerId="ADAL" clId="{BB1AD34A-86B2-426C-B1BD-7527288450C6}" dt="2026-01-07T09:15:41.112" v="438" actId="207"/>
          <ac:spMkLst>
            <pc:docMk/>
            <pc:sldMk cId="0" sldId="290"/>
            <ac:spMk id="7" creationId="{00000000-0000-0000-0000-000000000000}"/>
          </ac:spMkLst>
        </pc:spChg>
      </pc:sldChg>
      <pc:sldChg chg="del">
        <pc:chgData name="Thomas Wagner" userId="059f5fb0-fc0c-4406-9b7e-80f71409a67e" providerId="ADAL" clId="{BB1AD34A-86B2-426C-B1BD-7527288450C6}" dt="2026-01-07T08:56:46.379" v="342" actId="2696"/>
        <pc:sldMkLst>
          <pc:docMk/>
          <pc:sldMk cId="0" sldId="291"/>
        </pc:sldMkLst>
      </pc:sldChg>
      <pc:sldChg chg="del">
        <pc:chgData name="Thomas Wagner" userId="059f5fb0-fc0c-4406-9b7e-80f71409a67e" providerId="ADAL" clId="{BB1AD34A-86B2-426C-B1BD-7527288450C6}" dt="2026-01-07T08:56:46.379" v="342" actId="2696"/>
        <pc:sldMkLst>
          <pc:docMk/>
          <pc:sldMk cId="0" sldId="292"/>
        </pc:sldMkLst>
      </pc:sldChg>
      <pc:sldChg chg="del">
        <pc:chgData name="Thomas Wagner" userId="059f5fb0-fc0c-4406-9b7e-80f71409a67e" providerId="ADAL" clId="{BB1AD34A-86B2-426C-B1BD-7527288450C6}" dt="2026-01-07T08:56:46.379" v="342" actId="2696"/>
        <pc:sldMkLst>
          <pc:docMk/>
          <pc:sldMk cId="0" sldId="293"/>
        </pc:sldMkLst>
      </pc:sldChg>
      <pc:sldChg chg="del">
        <pc:chgData name="Thomas Wagner" userId="059f5fb0-fc0c-4406-9b7e-80f71409a67e" providerId="ADAL" clId="{BB1AD34A-86B2-426C-B1BD-7527288450C6}" dt="2026-01-07T08:56:46.379" v="342" actId="2696"/>
        <pc:sldMkLst>
          <pc:docMk/>
          <pc:sldMk cId="0" sldId="294"/>
        </pc:sldMkLst>
      </pc:sldChg>
      <pc:sldChg chg="delSp modSp mod ord">
        <pc:chgData name="Thomas Wagner" userId="059f5fb0-fc0c-4406-9b7e-80f71409a67e" providerId="ADAL" clId="{BB1AD34A-86B2-426C-B1BD-7527288450C6}" dt="2026-01-07T09:04:58.915" v="389"/>
        <pc:sldMkLst>
          <pc:docMk/>
          <pc:sldMk cId="0" sldId="295"/>
        </pc:sldMkLst>
        <pc:spChg chg="del">
          <ac:chgData name="Thomas Wagner" userId="059f5fb0-fc0c-4406-9b7e-80f71409a67e" providerId="ADAL" clId="{BB1AD34A-86B2-426C-B1BD-7527288450C6}" dt="2026-01-07T08:56:51.766" v="343" actId="478"/>
          <ac:spMkLst>
            <pc:docMk/>
            <pc:sldMk cId="0" sldId="295"/>
            <ac:spMk id="8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7:28.033" v="358" actId="20577"/>
          <ac:spMkLst>
            <pc:docMk/>
            <pc:sldMk cId="0" sldId="295"/>
            <ac:spMk id="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7:01.030" v="344" actId="207"/>
          <ac:spMkLst>
            <pc:docMk/>
            <pc:sldMk cId="0" sldId="295"/>
            <ac:spMk id="11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8:56:51.766" v="343" actId="478"/>
          <ac:grpSpMkLst>
            <pc:docMk/>
            <pc:sldMk cId="0" sldId="295"/>
            <ac:grpSpMk id="7" creationId="{00000000-0000-0000-0000-000000000000}"/>
          </ac:grpSpMkLst>
        </pc:grpChg>
      </pc:sldChg>
      <pc:sldChg chg="delSp modSp mod ord">
        <pc:chgData name="Thomas Wagner" userId="059f5fb0-fc0c-4406-9b7e-80f71409a67e" providerId="ADAL" clId="{BB1AD34A-86B2-426C-B1BD-7527288450C6}" dt="2026-01-07T09:18:25.655" v="444"/>
        <pc:sldMkLst>
          <pc:docMk/>
          <pc:sldMk cId="0" sldId="296"/>
        </pc:sldMkLst>
        <pc:spChg chg="mod">
          <ac:chgData name="Thomas Wagner" userId="059f5fb0-fc0c-4406-9b7e-80f71409a67e" providerId="ADAL" clId="{BB1AD34A-86B2-426C-B1BD-7527288450C6}" dt="2026-01-07T09:07:03.494" v="400" actId="207"/>
          <ac:spMkLst>
            <pc:docMk/>
            <pc:sldMk cId="0" sldId="296"/>
            <ac:spMk id="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9:06:55.659" v="399" actId="207"/>
          <ac:spMkLst>
            <pc:docMk/>
            <pc:sldMk cId="0" sldId="296"/>
            <ac:spMk id="10" creationId="{00000000-0000-0000-0000-000000000000}"/>
          </ac:spMkLst>
        </pc:spChg>
        <pc:spChg chg="del mod topLvl">
          <ac:chgData name="Thomas Wagner" userId="059f5fb0-fc0c-4406-9b7e-80f71409a67e" providerId="ADAL" clId="{BB1AD34A-86B2-426C-B1BD-7527288450C6}" dt="2026-01-07T09:14:33.569" v="434" actId="478"/>
          <ac:spMkLst>
            <pc:docMk/>
            <pc:sldMk cId="0" sldId="296"/>
            <ac:spMk id="12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4:33.569" v="434" actId="478"/>
          <ac:spMkLst>
            <pc:docMk/>
            <pc:sldMk cId="0" sldId="296"/>
            <ac:spMk id="13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9:14:33.569" v="434" actId="478"/>
          <ac:grpSpMkLst>
            <pc:docMk/>
            <pc:sldMk cId="0" sldId="296"/>
            <ac:grpSpMk id="11" creationId="{00000000-0000-0000-0000-000000000000}"/>
          </ac:grpSpMkLst>
        </pc:grpChg>
      </pc:sldChg>
      <pc:sldChg chg="addSp delSp modSp mod ord">
        <pc:chgData name="Thomas Wagner" userId="059f5fb0-fc0c-4406-9b7e-80f71409a67e" providerId="ADAL" clId="{BB1AD34A-86B2-426C-B1BD-7527288450C6}" dt="2026-01-07T09:14:01.056" v="429" actId="1076"/>
        <pc:sldMkLst>
          <pc:docMk/>
          <pc:sldMk cId="0" sldId="297"/>
        </pc:sldMkLst>
        <pc:spChg chg="add del mod topLvl">
          <ac:chgData name="Thomas Wagner" userId="059f5fb0-fc0c-4406-9b7e-80f71409a67e" providerId="ADAL" clId="{BB1AD34A-86B2-426C-B1BD-7527288450C6}" dt="2026-01-07T09:14:01.056" v="429" actId="1076"/>
          <ac:spMkLst>
            <pc:docMk/>
            <pc:sldMk cId="0" sldId="297"/>
            <ac:spMk id="8" creationId="{00000000-0000-0000-0000-000000000000}"/>
          </ac:spMkLst>
        </pc:spChg>
        <pc:spChg chg="del topLvl">
          <ac:chgData name="Thomas Wagner" userId="059f5fb0-fc0c-4406-9b7e-80f71409a67e" providerId="ADAL" clId="{BB1AD34A-86B2-426C-B1BD-7527288450C6}" dt="2026-01-07T09:13:21.062" v="419" actId="478"/>
          <ac:spMkLst>
            <pc:docMk/>
            <pc:sldMk cId="0" sldId="297"/>
            <ac:spMk id="10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3:21.062" v="419" actId="478"/>
          <ac:spMkLst>
            <pc:docMk/>
            <pc:sldMk cId="0" sldId="297"/>
            <ac:spMk id="11" creationId="{00000000-0000-0000-0000-000000000000}"/>
          </ac:spMkLst>
        </pc:spChg>
        <pc:spChg chg="del topLvl">
          <ac:chgData name="Thomas Wagner" userId="059f5fb0-fc0c-4406-9b7e-80f71409a67e" providerId="ADAL" clId="{BB1AD34A-86B2-426C-B1BD-7527288450C6}" dt="2026-01-07T09:13:42.155" v="425" actId="478"/>
          <ac:spMkLst>
            <pc:docMk/>
            <pc:sldMk cId="0" sldId="297"/>
            <ac:spMk id="16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3:42.155" v="425" actId="478"/>
          <ac:spMkLst>
            <pc:docMk/>
            <pc:sldMk cId="0" sldId="297"/>
            <ac:spMk id="17" creationId="{00000000-0000-0000-0000-000000000000}"/>
          </ac:spMkLst>
        </pc:spChg>
        <pc:spChg chg="del topLvl">
          <ac:chgData name="Thomas Wagner" userId="059f5fb0-fc0c-4406-9b7e-80f71409a67e" providerId="ADAL" clId="{BB1AD34A-86B2-426C-B1BD-7527288450C6}" dt="2026-01-07T09:13:32.481" v="422" actId="478"/>
          <ac:spMkLst>
            <pc:docMk/>
            <pc:sldMk cId="0" sldId="297"/>
            <ac:spMk id="22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3:32.481" v="422" actId="478"/>
          <ac:spMkLst>
            <pc:docMk/>
            <pc:sldMk cId="0" sldId="297"/>
            <ac:spMk id="23" creationId="{00000000-0000-0000-0000-000000000000}"/>
          </ac:spMkLst>
        </pc:spChg>
        <pc:spChg chg="del topLvl">
          <ac:chgData name="Thomas Wagner" userId="059f5fb0-fc0c-4406-9b7e-80f71409a67e" providerId="ADAL" clId="{BB1AD34A-86B2-426C-B1BD-7527288450C6}" dt="2026-01-07T09:13:29.712" v="421" actId="478"/>
          <ac:spMkLst>
            <pc:docMk/>
            <pc:sldMk cId="0" sldId="297"/>
            <ac:spMk id="28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3:29.712" v="421" actId="478"/>
          <ac:spMkLst>
            <pc:docMk/>
            <pc:sldMk cId="0" sldId="297"/>
            <ac:spMk id="29" creationId="{00000000-0000-0000-0000-000000000000}"/>
          </ac:spMkLst>
        </pc:spChg>
        <pc:spChg chg="del topLvl">
          <ac:chgData name="Thomas Wagner" userId="059f5fb0-fc0c-4406-9b7e-80f71409a67e" providerId="ADAL" clId="{BB1AD34A-86B2-426C-B1BD-7527288450C6}" dt="2026-01-07T09:13:27.191" v="420" actId="478"/>
          <ac:spMkLst>
            <pc:docMk/>
            <pc:sldMk cId="0" sldId="297"/>
            <ac:spMk id="34" creationId="{00000000-0000-0000-0000-000000000000}"/>
          </ac:spMkLst>
        </pc:spChg>
        <pc:spChg chg="topLvl">
          <ac:chgData name="Thomas Wagner" userId="059f5fb0-fc0c-4406-9b7e-80f71409a67e" providerId="ADAL" clId="{BB1AD34A-86B2-426C-B1BD-7527288450C6}" dt="2026-01-07T09:13:27.191" v="420" actId="478"/>
          <ac:spMkLst>
            <pc:docMk/>
            <pc:sldMk cId="0" sldId="297"/>
            <ac:spMk id="35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9:13:47.536" v="426" actId="478"/>
          <ac:grpSpMkLst>
            <pc:docMk/>
            <pc:sldMk cId="0" sldId="297"/>
            <ac:grpSpMk id="7" creationId="{00000000-0000-0000-0000-000000000000}"/>
          </ac:grpSpMkLst>
        </pc:grpChg>
        <pc:grpChg chg="del">
          <ac:chgData name="Thomas Wagner" userId="059f5fb0-fc0c-4406-9b7e-80f71409a67e" providerId="ADAL" clId="{BB1AD34A-86B2-426C-B1BD-7527288450C6}" dt="2026-01-07T09:13:21.062" v="419" actId="478"/>
          <ac:grpSpMkLst>
            <pc:docMk/>
            <pc:sldMk cId="0" sldId="297"/>
            <ac:grpSpMk id="9" creationId="{00000000-0000-0000-0000-000000000000}"/>
          </ac:grpSpMkLst>
        </pc:grpChg>
        <pc:grpChg chg="add del">
          <ac:chgData name="Thomas Wagner" userId="059f5fb0-fc0c-4406-9b7e-80f71409a67e" providerId="ADAL" clId="{BB1AD34A-86B2-426C-B1BD-7527288450C6}" dt="2026-01-07T09:13:42.155" v="425" actId="478"/>
          <ac:grpSpMkLst>
            <pc:docMk/>
            <pc:sldMk cId="0" sldId="297"/>
            <ac:grpSpMk id="15" creationId="{00000000-0000-0000-0000-000000000000}"/>
          </ac:grpSpMkLst>
        </pc:grpChg>
        <pc:grpChg chg="del">
          <ac:chgData name="Thomas Wagner" userId="059f5fb0-fc0c-4406-9b7e-80f71409a67e" providerId="ADAL" clId="{BB1AD34A-86B2-426C-B1BD-7527288450C6}" dt="2026-01-07T09:13:32.481" v="422" actId="478"/>
          <ac:grpSpMkLst>
            <pc:docMk/>
            <pc:sldMk cId="0" sldId="297"/>
            <ac:grpSpMk id="21" creationId="{00000000-0000-0000-0000-000000000000}"/>
          </ac:grpSpMkLst>
        </pc:grpChg>
        <pc:grpChg chg="del">
          <ac:chgData name="Thomas Wagner" userId="059f5fb0-fc0c-4406-9b7e-80f71409a67e" providerId="ADAL" clId="{BB1AD34A-86B2-426C-B1BD-7527288450C6}" dt="2026-01-07T09:13:29.712" v="421" actId="478"/>
          <ac:grpSpMkLst>
            <pc:docMk/>
            <pc:sldMk cId="0" sldId="297"/>
            <ac:grpSpMk id="27" creationId="{00000000-0000-0000-0000-000000000000}"/>
          </ac:grpSpMkLst>
        </pc:grpChg>
        <pc:grpChg chg="del">
          <ac:chgData name="Thomas Wagner" userId="059f5fb0-fc0c-4406-9b7e-80f71409a67e" providerId="ADAL" clId="{BB1AD34A-86B2-426C-B1BD-7527288450C6}" dt="2026-01-07T09:13:27.191" v="420" actId="478"/>
          <ac:grpSpMkLst>
            <pc:docMk/>
            <pc:sldMk cId="0" sldId="297"/>
            <ac:grpSpMk id="33" creationId="{00000000-0000-0000-0000-000000000000}"/>
          </ac:grpSpMkLst>
        </pc:grpChg>
      </pc:sldChg>
      <pc:sldChg chg="delSp modSp mod ord">
        <pc:chgData name="Thomas Wagner" userId="059f5fb0-fc0c-4406-9b7e-80f71409a67e" providerId="ADAL" clId="{BB1AD34A-86B2-426C-B1BD-7527288450C6}" dt="2026-01-07T09:14:20.841" v="432" actId="478"/>
        <pc:sldMkLst>
          <pc:docMk/>
          <pc:sldMk cId="0" sldId="298"/>
        </pc:sldMkLst>
        <pc:spChg chg="del topLvl">
          <ac:chgData name="Thomas Wagner" userId="059f5fb0-fc0c-4406-9b7e-80f71409a67e" providerId="ADAL" clId="{BB1AD34A-86B2-426C-B1BD-7527288450C6}" dt="2026-01-07T09:14:20.841" v="432" actId="478"/>
          <ac:spMkLst>
            <pc:docMk/>
            <pc:sldMk cId="0" sldId="298"/>
            <ac:spMk id="7" creationId="{00000000-0000-0000-0000-000000000000}"/>
          </ac:spMkLst>
        </pc:spChg>
        <pc:spChg chg="mod topLvl">
          <ac:chgData name="Thomas Wagner" userId="059f5fb0-fc0c-4406-9b7e-80f71409a67e" providerId="ADAL" clId="{BB1AD34A-86B2-426C-B1BD-7527288450C6}" dt="2026-01-07T09:14:20.841" v="432" actId="478"/>
          <ac:spMkLst>
            <pc:docMk/>
            <pc:sldMk cId="0" sldId="298"/>
            <ac:spMk id="8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9:14:20.841" v="432" actId="478"/>
          <ac:grpSpMkLst>
            <pc:docMk/>
            <pc:sldMk cId="0" sldId="298"/>
            <ac:grpSpMk id="6" creationId="{00000000-0000-0000-0000-000000000000}"/>
          </ac:grpSpMkLst>
        </pc:grpChg>
      </pc:sldChg>
      <pc:sldChg chg="delSp modSp mod ord">
        <pc:chgData name="Thomas Wagner" userId="059f5fb0-fc0c-4406-9b7e-80f71409a67e" providerId="ADAL" clId="{BB1AD34A-86B2-426C-B1BD-7527288450C6}" dt="2026-01-07T09:14:28.073" v="433" actId="478"/>
        <pc:sldMkLst>
          <pc:docMk/>
          <pc:sldMk cId="0" sldId="299"/>
        </pc:sldMkLst>
        <pc:spChg chg="del">
          <ac:chgData name="Thomas Wagner" userId="059f5fb0-fc0c-4406-9b7e-80f71409a67e" providerId="ADAL" clId="{BB1AD34A-86B2-426C-B1BD-7527288450C6}" dt="2026-01-07T09:14:28.073" v="433" actId="478"/>
          <ac:spMkLst>
            <pc:docMk/>
            <pc:sldMk cId="0" sldId="299"/>
            <ac:spMk id="9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8:09.780" v="359" actId="207"/>
          <ac:spMkLst>
            <pc:docMk/>
            <pc:sldMk cId="0" sldId="299"/>
            <ac:spMk id="12" creationId="{00000000-0000-0000-0000-000000000000}"/>
          </ac:spMkLst>
        </pc:spChg>
        <pc:spChg chg="mod">
          <ac:chgData name="Thomas Wagner" userId="059f5fb0-fc0c-4406-9b7e-80f71409a67e" providerId="ADAL" clId="{BB1AD34A-86B2-426C-B1BD-7527288450C6}" dt="2026-01-07T08:58:09.780" v="359" actId="207"/>
          <ac:spMkLst>
            <pc:docMk/>
            <pc:sldMk cId="0" sldId="299"/>
            <ac:spMk id="13" creationId="{00000000-0000-0000-0000-000000000000}"/>
          </ac:spMkLst>
        </pc:spChg>
        <pc:grpChg chg="del">
          <ac:chgData name="Thomas Wagner" userId="059f5fb0-fc0c-4406-9b7e-80f71409a67e" providerId="ADAL" clId="{BB1AD34A-86B2-426C-B1BD-7527288450C6}" dt="2026-01-07T09:14:28.073" v="433" actId="478"/>
          <ac:grpSpMkLst>
            <pc:docMk/>
            <pc:sldMk cId="0" sldId="299"/>
            <ac:grpSpMk id="8" creationId="{00000000-0000-0000-0000-000000000000}"/>
          </ac:grpSpMkLst>
        </pc:grpChg>
        <pc:grpChg chg="mod">
          <ac:chgData name="Thomas Wagner" userId="059f5fb0-fc0c-4406-9b7e-80f71409a67e" providerId="ADAL" clId="{BB1AD34A-86B2-426C-B1BD-7527288450C6}" dt="2026-01-07T08:58:09.780" v="359" actId="207"/>
          <ac:grpSpMkLst>
            <pc:docMk/>
            <pc:sldMk cId="0" sldId="299"/>
            <ac:grpSpMk id="11" creationId="{00000000-0000-0000-0000-000000000000}"/>
          </ac:grpSpMkLst>
        </pc:grpChg>
      </pc:sldChg>
      <pc:sldChg chg="new del">
        <pc:chgData name="Thomas Wagner" userId="059f5fb0-fc0c-4406-9b7e-80f71409a67e" providerId="ADAL" clId="{BB1AD34A-86B2-426C-B1BD-7527288450C6}" dt="2026-01-07T14:55:24.611" v="474" actId="2696"/>
        <pc:sldMkLst>
          <pc:docMk/>
          <pc:sldMk cId="3742877909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728" y="6329961"/>
            <a:ext cx="18288000" cy="6880860"/>
          </a:xfrm>
          <a:custGeom>
            <a:avLst/>
            <a:gdLst/>
            <a:ahLst/>
            <a:cxnLst/>
            <a:rect l="l" t="t" r="r" b="b"/>
            <a:pathLst>
              <a:path w="18288000" h="6880860">
                <a:moveTo>
                  <a:pt x="0" y="0"/>
                </a:moveTo>
                <a:lnTo>
                  <a:pt x="18288000" y="0"/>
                </a:lnTo>
                <a:lnTo>
                  <a:pt x="18288000" y="6880860"/>
                </a:lnTo>
                <a:lnTo>
                  <a:pt x="0" y="6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2190" y="-242490"/>
            <a:ext cx="18288000" cy="6880860"/>
          </a:xfrm>
          <a:custGeom>
            <a:avLst/>
            <a:gdLst/>
            <a:ahLst/>
            <a:cxnLst/>
            <a:rect l="l" t="t" r="r" b="b"/>
            <a:pathLst>
              <a:path w="18288000" h="6880860">
                <a:moveTo>
                  <a:pt x="0" y="0"/>
                </a:moveTo>
                <a:lnTo>
                  <a:pt x="18288000" y="0"/>
                </a:lnTo>
                <a:lnTo>
                  <a:pt x="18288000" y="6880860"/>
                </a:lnTo>
                <a:lnTo>
                  <a:pt x="0" y="688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799638" y="6638370"/>
            <a:ext cx="4688724" cy="1736565"/>
          </a:xfrm>
          <a:custGeom>
            <a:avLst/>
            <a:gdLst/>
            <a:ahLst/>
            <a:cxnLst/>
            <a:rect l="l" t="t" r="r" b="b"/>
            <a:pathLst>
              <a:path w="4688724" h="1736565">
                <a:moveTo>
                  <a:pt x="0" y="0"/>
                </a:moveTo>
                <a:lnTo>
                  <a:pt x="4688724" y="0"/>
                </a:lnTo>
                <a:lnTo>
                  <a:pt x="4688724" y="1736565"/>
                </a:lnTo>
                <a:lnTo>
                  <a:pt x="0" y="1736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02162" y="1514645"/>
            <a:ext cx="16908056" cy="7608625"/>
          </a:xfrm>
          <a:custGeom>
            <a:avLst/>
            <a:gdLst/>
            <a:ahLst/>
            <a:cxnLst/>
            <a:rect l="l" t="t" r="r" b="b"/>
            <a:pathLst>
              <a:path w="16908056" h="7608625">
                <a:moveTo>
                  <a:pt x="0" y="0"/>
                </a:moveTo>
                <a:lnTo>
                  <a:pt x="16908056" y="0"/>
                </a:lnTo>
                <a:lnTo>
                  <a:pt x="16908056" y="7608625"/>
                </a:lnTo>
                <a:lnTo>
                  <a:pt x="0" y="760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51" b="-5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28306" y="3506470"/>
            <a:ext cx="1063138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MEDICAL STOP-LOSS CAPTIVES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1344" y="4770756"/>
            <a:ext cx="3205311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i="1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rPr>
              <a:t>EDUCATIONAL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09310" y="6609795"/>
            <a:ext cx="146938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821" y="-4373824"/>
            <a:ext cx="17739881" cy="19343805"/>
          </a:xfrm>
          <a:custGeom>
            <a:avLst/>
            <a:gdLst/>
            <a:ahLst/>
            <a:cxnLst/>
            <a:rect l="l" t="t" r="r" b="b"/>
            <a:pathLst>
              <a:path w="17739881" h="19343805">
                <a:moveTo>
                  <a:pt x="0" y="0"/>
                </a:moveTo>
                <a:lnTo>
                  <a:pt x="17739881" y="0"/>
                </a:lnTo>
                <a:lnTo>
                  <a:pt x="17739881" y="19343805"/>
                </a:lnTo>
                <a:lnTo>
                  <a:pt x="0" y="1934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1800" y="411962"/>
            <a:ext cx="12344400" cy="17145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r>
                <a:rPr lang="en-US" sz="66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Heterogeneous Group Captive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8479" y="688952"/>
            <a:ext cx="15855842" cy="1317065"/>
            <a:chOff x="0" y="0"/>
            <a:chExt cx="21141123" cy="1756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41123" cy="1756087"/>
            </a:xfrm>
            <a:custGeom>
              <a:avLst/>
              <a:gdLst/>
              <a:ahLst/>
              <a:cxnLst/>
              <a:rect l="l" t="t" r="r" b="b"/>
              <a:pathLst>
                <a:path w="21141123" h="1756087">
                  <a:moveTo>
                    <a:pt x="0" y="0"/>
                  </a:moveTo>
                  <a:lnTo>
                    <a:pt x="21141123" y="0"/>
                  </a:lnTo>
                  <a:lnTo>
                    <a:pt x="2114112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118"/>
              <a:ext cx="2114112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HETEROGENEOUS GROUP CAPTIVE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7722" y="3483823"/>
            <a:ext cx="14478651" cy="3872984"/>
            <a:chOff x="0" y="0"/>
            <a:chExt cx="3813307" cy="1020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3307" cy="1020045"/>
            </a:xfrm>
            <a:custGeom>
              <a:avLst/>
              <a:gdLst/>
              <a:ahLst/>
              <a:cxnLst/>
              <a:rect l="l" t="t" r="r" b="b"/>
              <a:pathLst>
                <a:path w="3813307" h="1020045">
                  <a:moveTo>
                    <a:pt x="53471" y="0"/>
                  </a:moveTo>
                  <a:lnTo>
                    <a:pt x="3759836" y="0"/>
                  </a:lnTo>
                  <a:cubicBezTo>
                    <a:pt x="3789367" y="0"/>
                    <a:pt x="3813307" y="23940"/>
                    <a:pt x="3813307" y="53471"/>
                  </a:cubicBezTo>
                  <a:lnTo>
                    <a:pt x="3813307" y="966574"/>
                  </a:lnTo>
                  <a:cubicBezTo>
                    <a:pt x="3813307" y="996105"/>
                    <a:pt x="3789367" y="1020045"/>
                    <a:pt x="3759836" y="1020045"/>
                  </a:cubicBezTo>
                  <a:lnTo>
                    <a:pt x="53471" y="1020045"/>
                  </a:lnTo>
                  <a:cubicBezTo>
                    <a:pt x="23940" y="1020045"/>
                    <a:pt x="0" y="996105"/>
                    <a:pt x="0" y="966574"/>
                  </a:cubicBezTo>
                  <a:lnTo>
                    <a:pt x="0" y="53471"/>
                  </a:lnTo>
                  <a:cubicBezTo>
                    <a:pt x="0" y="23940"/>
                    <a:pt x="23940" y="0"/>
                    <a:pt x="534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3307" cy="105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78019" y="3871912"/>
            <a:ext cx="14236761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819" lvl="1" indent="-205909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Members vary by industry, size, or workforce demographics</a:t>
            </a:r>
          </a:p>
          <a:p>
            <a:pPr marL="411819" lvl="1" indent="-205909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Broader diversification can reduce severity concentration</a:t>
            </a:r>
          </a:p>
          <a:p>
            <a:pPr marL="411819" lvl="1" indent="-205909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Requires stronger underwriting discipline and segmentation</a:t>
            </a:r>
          </a:p>
          <a:p>
            <a:pPr marL="411819" lvl="1" indent="-205909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Often includes sub-pools or differential pricing mechanisms</a:t>
            </a:r>
          </a:p>
          <a:p>
            <a:pPr marL="411819" lvl="1" indent="-205909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More common in open-market medical stop-loss captives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48" y="-5700579"/>
            <a:ext cx="16315967" cy="18753984"/>
          </a:xfrm>
          <a:custGeom>
            <a:avLst/>
            <a:gdLst/>
            <a:ahLst/>
            <a:cxnLst/>
            <a:rect l="l" t="t" r="r" b="b"/>
            <a:pathLst>
              <a:path w="16315967" h="18753984">
                <a:moveTo>
                  <a:pt x="0" y="0"/>
                </a:moveTo>
                <a:lnTo>
                  <a:pt x="16315966" y="0"/>
                </a:lnTo>
                <a:lnTo>
                  <a:pt x="16315966" y="18753985"/>
                </a:lnTo>
                <a:lnTo>
                  <a:pt x="0" y="187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16079" y="411962"/>
            <a:ext cx="15855842" cy="1317065"/>
            <a:chOff x="0" y="0"/>
            <a:chExt cx="21141123" cy="1756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41123" cy="1756087"/>
            </a:xfrm>
            <a:custGeom>
              <a:avLst/>
              <a:gdLst/>
              <a:ahLst/>
              <a:cxnLst/>
              <a:rect l="l" t="t" r="r" b="b"/>
              <a:pathLst>
                <a:path w="21141123" h="1756087">
                  <a:moveTo>
                    <a:pt x="0" y="0"/>
                  </a:moveTo>
                  <a:lnTo>
                    <a:pt x="21141123" y="0"/>
                  </a:lnTo>
                  <a:lnTo>
                    <a:pt x="2114112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118"/>
              <a:ext cx="2114112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 dirty="0">
                  <a:latin typeface="Open Sans 1 Bold"/>
                  <a:ea typeface="Open Sans 1 Bold"/>
                  <a:cs typeface="Open Sans 1 Bold"/>
                  <a:sym typeface="Open Sans 1 Bold"/>
                </a:rPr>
                <a:t>COMPARING CAPTIVE STRUCTURES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638927" y="2517034"/>
            <a:ext cx="11238160" cy="974948"/>
            <a:chOff x="0" y="0"/>
            <a:chExt cx="2959845" cy="256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9845" cy="256777"/>
            </a:xfrm>
            <a:custGeom>
              <a:avLst/>
              <a:gdLst/>
              <a:ahLst/>
              <a:cxnLst/>
              <a:rect l="l" t="t" r="r" b="b"/>
              <a:pathLst>
                <a:path w="2959845" h="256777">
                  <a:moveTo>
                    <a:pt x="68890" y="0"/>
                  </a:moveTo>
                  <a:lnTo>
                    <a:pt x="2890955" y="0"/>
                  </a:lnTo>
                  <a:cubicBezTo>
                    <a:pt x="2909226" y="0"/>
                    <a:pt x="2926748" y="7258"/>
                    <a:pt x="2939667" y="20177"/>
                  </a:cubicBezTo>
                  <a:cubicBezTo>
                    <a:pt x="2952587" y="33097"/>
                    <a:pt x="2959845" y="50619"/>
                    <a:pt x="2959845" y="68890"/>
                  </a:cubicBezTo>
                  <a:lnTo>
                    <a:pt x="2959845" y="187887"/>
                  </a:lnTo>
                  <a:cubicBezTo>
                    <a:pt x="2959845" y="206158"/>
                    <a:pt x="2952587" y="223680"/>
                    <a:pt x="2939667" y="236599"/>
                  </a:cubicBezTo>
                  <a:cubicBezTo>
                    <a:pt x="2926748" y="249519"/>
                    <a:pt x="2909226" y="256777"/>
                    <a:pt x="2890955" y="256777"/>
                  </a:cubicBezTo>
                  <a:lnTo>
                    <a:pt x="68890" y="256777"/>
                  </a:lnTo>
                  <a:cubicBezTo>
                    <a:pt x="50619" y="256777"/>
                    <a:pt x="33097" y="249519"/>
                    <a:pt x="20177" y="236599"/>
                  </a:cubicBezTo>
                  <a:cubicBezTo>
                    <a:pt x="7258" y="223680"/>
                    <a:pt x="0" y="206158"/>
                    <a:pt x="0" y="187887"/>
                  </a:cubicBezTo>
                  <a:lnTo>
                    <a:pt x="0" y="68890"/>
                  </a:lnTo>
                  <a:cubicBezTo>
                    <a:pt x="0" y="50619"/>
                    <a:pt x="7258" y="33097"/>
                    <a:pt x="20177" y="20177"/>
                  </a:cubicBezTo>
                  <a:cubicBezTo>
                    <a:pt x="33097" y="7258"/>
                    <a:pt x="50619" y="0"/>
                    <a:pt x="68890" y="0"/>
                  </a:cubicBezTo>
                  <a:close/>
                </a:path>
              </a:pathLst>
            </a:custGeom>
            <a:solidFill>
              <a:schemeClr val="accent1">
                <a:alpha val="61961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959845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Single-Parent: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Maximum control, highest capital commitment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19726" y="3996808"/>
            <a:ext cx="11257361" cy="974948"/>
            <a:chOff x="0" y="0"/>
            <a:chExt cx="2964902" cy="256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64902" cy="256777"/>
            </a:xfrm>
            <a:custGeom>
              <a:avLst/>
              <a:gdLst/>
              <a:ahLst/>
              <a:cxnLst/>
              <a:rect l="l" t="t" r="r" b="b"/>
              <a:pathLst>
                <a:path w="2964902" h="256777">
                  <a:moveTo>
                    <a:pt x="68772" y="0"/>
                  </a:moveTo>
                  <a:lnTo>
                    <a:pt x="2896130" y="0"/>
                  </a:lnTo>
                  <a:cubicBezTo>
                    <a:pt x="2914369" y="0"/>
                    <a:pt x="2931862" y="7246"/>
                    <a:pt x="2944759" y="20143"/>
                  </a:cubicBezTo>
                  <a:cubicBezTo>
                    <a:pt x="2957656" y="33040"/>
                    <a:pt x="2964902" y="50533"/>
                    <a:pt x="2964902" y="68772"/>
                  </a:cubicBezTo>
                  <a:lnTo>
                    <a:pt x="2964902" y="188004"/>
                  </a:lnTo>
                  <a:cubicBezTo>
                    <a:pt x="2964902" y="206244"/>
                    <a:pt x="2957656" y="223736"/>
                    <a:pt x="2944759" y="236634"/>
                  </a:cubicBezTo>
                  <a:cubicBezTo>
                    <a:pt x="2931862" y="249531"/>
                    <a:pt x="2914369" y="256777"/>
                    <a:pt x="2896130" y="256777"/>
                  </a:cubicBezTo>
                  <a:lnTo>
                    <a:pt x="68772" y="256777"/>
                  </a:lnTo>
                  <a:cubicBezTo>
                    <a:pt x="50533" y="256777"/>
                    <a:pt x="33040" y="249531"/>
                    <a:pt x="20143" y="236634"/>
                  </a:cubicBezTo>
                  <a:cubicBezTo>
                    <a:pt x="7246" y="223736"/>
                    <a:pt x="0" y="206244"/>
                    <a:pt x="0" y="188004"/>
                  </a:cubicBezTo>
                  <a:lnTo>
                    <a:pt x="0" y="68772"/>
                  </a:lnTo>
                  <a:cubicBezTo>
                    <a:pt x="0" y="50533"/>
                    <a:pt x="7246" y="33040"/>
                    <a:pt x="20143" y="20143"/>
                  </a:cubicBezTo>
                  <a:cubicBezTo>
                    <a:pt x="33040" y="7246"/>
                    <a:pt x="50533" y="0"/>
                    <a:pt x="6877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964902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Group: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Shared risk, shared governance, improved efficiency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19726" y="5476581"/>
            <a:ext cx="11257361" cy="974948"/>
            <a:chOff x="0" y="0"/>
            <a:chExt cx="2964902" cy="2567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64902" cy="256777"/>
            </a:xfrm>
            <a:custGeom>
              <a:avLst/>
              <a:gdLst/>
              <a:ahLst/>
              <a:cxnLst/>
              <a:rect l="l" t="t" r="r" b="b"/>
              <a:pathLst>
                <a:path w="2964902" h="256777">
                  <a:moveTo>
                    <a:pt x="68772" y="0"/>
                  </a:moveTo>
                  <a:lnTo>
                    <a:pt x="2896130" y="0"/>
                  </a:lnTo>
                  <a:cubicBezTo>
                    <a:pt x="2914369" y="0"/>
                    <a:pt x="2931862" y="7246"/>
                    <a:pt x="2944759" y="20143"/>
                  </a:cubicBezTo>
                  <a:cubicBezTo>
                    <a:pt x="2957656" y="33040"/>
                    <a:pt x="2964902" y="50533"/>
                    <a:pt x="2964902" y="68772"/>
                  </a:cubicBezTo>
                  <a:lnTo>
                    <a:pt x="2964902" y="188004"/>
                  </a:lnTo>
                  <a:cubicBezTo>
                    <a:pt x="2964902" y="206244"/>
                    <a:pt x="2957656" y="223736"/>
                    <a:pt x="2944759" y="236634"/>
                  </a:cubicBezTo>
                  <a:cubicBezTo>
                    <a:pt x="2931862" y="249531"/>
                    <a:pt x="2914369" y="256777"/>
                    <a:pt x="2896130" y="256777"/>
                  </a:cubicBezTo>
                  <a:lnTo>
                    <a:pt x="68772" y="256777"/>
                  </a:lnTo>
                  <a:cubicBezTo>
                    <a:pt x="50533" y="256777"/>
                    <a:pt x="33040" y="249531"/>
                    <a:pt x="20143" y="236634"/>
                  </a:cubicBezTo>
                  <a:cubicBezTo>
                    <a:pt x="7246" y="223736"/>
                    <a:pt x="0" y="206244"/>
                    <a:pt x="0" y="188004"/>
                  </a:cubicBezTo>
                  <a:lnTo>
                    <a:pt x="0" y="68772"/>
                  </a:lnTo>
                  <a:cubicBezTo>
                    <a:pt x="0" y="50533"/>
                    <a:pt x="7246" y="33040"/>
                    <a:pt x="20143" y="20143"/>
                  </a:cubicBezTo>
                  <a:cubicBezTo>
                    <a:pt x="33040" y="7246"/>
                    <a:pt x="50533" y="0"/>
                    <a:pt x="68772" y="0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964902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Homogeneous: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Predictability and stability through similarity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492675" y="6956355"/>
            <a:ext cx="11720277" cy="974948"/>
            <a:chOff x="0" y="0"/>
            <a:chExt cx="3086822" cy="2567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86822" cy="256777"/>
            </a:xfrm>
            <a:custGeom>
              <a:avLst/>
              <a:gdLst/>
              <a:ahLst/>
              <a:cxnLst/>
              <a:rect l="l" t="t" r="r" b="b"/>
              <a:pathLst>
                <a:path w="3086822" h="256777">
                  <a:moveTo>
                    <a:pt x="66056" y="0"/>
                  </a:moveTo>
                  <a:lnTo>
                    <a:pt x="3020766" y="0"/>
                  </a:lnTo>
                  <a:cubicBezTo>
                    <a:pt x="3057248" y="0"/>
                    <a:pt x="3086822" y="29574"/>
                    <a:pt x="3086822" y="66056"/>
                  </a:cubicBezTo>
                  <a:lnTo>
                    <a:pt x="3086822" y="190721"/>
                  </a:lnTo>
                  <a:cubicBezTo>
                    <a:pt x="3086822" y="227202"/>
                    <a:pt x="3057248" y="256777"/>
                    <a:pt x="3020766" y="256777"/>
                  </a:cubicBezTo>
                  <a:lnTo>
                    <a:pt x="66056" y="256777"/>
                  </a:lnTo>
                  <a:cubicBezTo>
                    <a:pt x="29574" y="256777"/>
                    <a:pt x="0" y="227202"/>
                    <a:pt x="0" y="190721"/>
                  </a:cubicBezTo>
                  <a:lnTo>
                    <a:pt x="0" y="66056"/>
                  </a:lnTo>
                  <a:cubicBezTo>
                    <a:pt x="0" y="29574"/>
                    <a:pt x="29574" y="0"/>
                    <a:pt x="66056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086822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Heterogeneous: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Diversification with stronger underwriting controls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8721878"/>
            <a:ext cx="18288000" cy="974948"/>
            <a:chOff x="0" y="0"/>
            <a:chExt cx="4816593" cy="2567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16592" cy="256777"/>
            </a:xfrm>
            <a:custGeom>
              <a:avLst/>
              <a:gdLst/>
              <a:ahLst/>
              <a:cxnLst/>
              <a:rect l="l" t="t" r="r" b="b"/>
              <a:pathLst>
                <a:path w="4816592" h="256777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14443"/>
                  </a:lnTo>
                  <a:cubicBezTo>
                    <a:pt x="4816592" y="225671"/>
                    <a:pt x="4812132" y="236438"/>
                    <a:pt x="4804193" y="244377"/>
                  </a:cubicBezTo>
                  <a:cubicBezTo>
                    <a:pt x="4796254" y="252316"/>
                    <a:pt x="4785487" y="256777"/>
                    <a:pt x="4774259" y="256777"/>
                  </a:cubicBezTo>
                  <a:lnTo>
                    <a:pt x="42333" y="256777"/>
                  </a:lnTo>
                  <a:cubicBezTo>
                    <a:pt x="31106" y="256777"/>
                    <a:pt x="20338" y="252316"/>
                    <a:pt x="12399" y="244377"/>
                  </a:cubicBezTo>
                  <a:cubicBezTo>
                    <a:pt x="4460" y="236438"/>
                    <a:pt x="0" y="225671"/>
                    <a:pt x="0" y="214443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4816593" cy="323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 i="1">
                  <a:solidFill>
                    <a:srgbClr val="000000">
                      <a:alpha val="61961"/>
                    </a:srgbClr>
                  </a:solidFill>
                  <a:latin typeface="Open Sans 2 Bold Italics"/>
                  <a:ea typeface="Open Sans 2 Bold Italics"/>
                  <a:cs typeface="Open Sans 2 Bold Italics"/>
                  <a:sym typeface="Open Sans 2 Bold Italics"/>
                </a:rPr>
                <a:t>Structure selection impacts renewal dynamics and volatility smoothing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948" y="-5548179"/>
            <a:ext cx="16315967" cy="18753984"/>
          </a:xfrm>
          <a:custGeom>
            <a:avLst/>
            <a:gdLst/>
            <a:ahLst/>
            <a:cxnLst/>
            <a:rect l="l" t="t" r="r" b="b"/>
            <a:pathLst>
              <a:path w="16315967" h="18753984">
                <a:moveTo>
                  <a:pt x="0" y="0"/>
                </a:moveTo>
                <a:lnTo>
                  <a:pt x="16315966" y="0"/>
                </a:lnTo>
                <a:lnTo>
                  <a:pt x="16315966" y="18753985"/>
                </a:lnTo>
                <a:lnTo>
                  <a:pt x="0" y="187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1800" y="411962"/>
            <a:ext cx="12344400" cy="17145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4159" y="2605969"/>
            <a:ext cx="13618004" cy="974948"/>
            <a:chOff x="0" y="0"/>
            <a:chExt cx="3586635" cy="2567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86635" cy="256777"/>
            </a:xfrm>
            <a:custGeom>
              <a:avLst/>
              <a:gdLst/>
              <a:ahLst/>
              <a:cxnLst/>
              <a:rect l="l" t="t" r="r" b="b"/>
              <a:pathLst>
                <a:path w="3586635" h="256777">
                  <a:moveTo>
                    <a:pt x="56851" y="0"/>
                  </a:moveTo>
                  <a:lnTo>
                    <a:pt x="3529784" y="0"/>
                  </a:lnTo>
                  <a:cubicBezTo>
                    <a:pt x="3561182" y="0"/>
                    <a:pt x="3586635" y="25453"/>
                    <a:pt x="3586635" y="56851"/>
                  </a:cubicBezTo>
                  <a:lnTo>
                    <a:pt x="3586635" y="199926"/>
                  </a:lnTo>
                  <a:cubicBezTo>
                    <a:pt x="3586635" y="231324"/>
                    <a:pt x="3561182" y="256777"/>
                    <a:pt x="3529784" y="256777"/>
                  </a:cubicBezTo>
                  <a:lnTo>
                    <a:pt x="56851" y="256777"/>
                  </a:lnTo>
                  <a:cubicBezTo>
                    <a:pt x="25453" y="256777"/>
                    <a:pt x="0" y="231324"/>
                    <a:pt x="0" y="199926"/>
                  </a:cubicBezTo>
                  <a:lnTo>
                    <a:pt x="0" y="56851"/>
                  </a:lnTo>
                  <a:cubicBezTo>
                    <a:pt x="0" y="25453"/>
                    <a:pt x="25453" y="0"/>
                    <a:pt x="5685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586635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Single-Parent: </a:t>
              </a:r>
              <a:r>
                <a:rPr lang="en-US" sz="2799" dirty="0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One employer retains and governs all risk and capital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64159" y="3996808"/>
            <a:ext cx="13692151" cy="974948"/>
            <a:chOff x="0" y="0"/>
            <a:chExt cx="3606163" cy="256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rgbClr val="4E6B9A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Group: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Multiple employers pool a defined volatility layer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64159" y="5476581"/>
            <a:ext cx="13692151" cy="974948"/>
            <a:chOff x="0" y="0"/>
            <a:chExt cx="3606163" cy="256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rgbClr val="558ED5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Homogeneous: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emphasize predictability through similarity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64159" y="6956355"/>
            <a:ext cx="13692151" cy="974948"/>
            <a:chOff x="0" y="0"/>
            <a:chExt cx="3606163" cy="2567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1961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Heterogeneous: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emphasize diversification with underwriting controls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8721878"/>
            <a:ext cx="18288000" cy="974948"/>
            <a:chOff x="0" y="0"/>
            <a:chExt cx="4816593" cy="2567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256777"/>
            </a:xfrm>
            <a:custGeom>
              <a:avLst/>
              <a:gdLst/>
              <a:ahLst/>
              <a:cxnLst/>
              <a:rect l="l" t="t" r="r" b="b"/>
              <a:pathLst>
                <a:path w="4816592" h="256777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14443"/>
                  </a:lnTo>
                  <a:cubicBezTo>
                    <a:pt x="4816592" y="225671"/>
                    <a:pt x="4812132" y="236438"/>
                    <a:pt x="4804193" y="244377"/>
                  </a:cubicBezTo>
                  <a:cubicBezTo>
                    <a:pt x="4796254" y="252316"/>
                    <a:pt x="4785487" y="256777"/>
                    <a:pt x="4774259" y="256777"/>
                  </a:cubicBezTo>
                  <a:lnTo>
                    <a:pt x="42333" y="256777"/>
                  </a:lnTo>
                  <a:cubicBezTo>
                    <a:pt x="31106" y="256777"/>
                    <a:pt x="20338" y="252316"/>
                    <a:pt x="12399" y="244377"/>
                  </a:cubicBezTo>
                  <a:cubicBezTo>
                    <a:pt x="4460" y="236438"/>
                    <a:pt x="0" y="225671"/>
                    <a:pt x="0" y="214443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4816593" cy="323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 i="1">
                  <a:solidFill>
                    <a:srgbClr val="000000">
                      <a:alpha val="61961"/>
                    </a:srgbClr>
                  </a:solidFill>
                  <a:latin typeface="Open Sans 2 Bold Italics"/>
                  <a:ea typeface="Open Sans 2 Bold Italics"/>
                  <a:cs typeface="Open Sans 2 Bold Italics"/>
                  <a:sym typeface="Open Sans 2 Bold Italics"/>
                </a:rPr>
                <a:t>Structure choice directly influences renewal volatility and capital efficiency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129938"/>
            <a:ext cx="16837217" cy="2278548"/>
            <a:chOff x="0" y="0"/>
            <a:chExt cx="22449623" cy="30380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449623" cy="3038064"/>
            </a:xfrm>
            <a:custGeom>
              <a:avLst/>
              <a:gdLst/>
              <a:ahLst/>
              <a:cxnLst/>
              <a:rect l="l" t="t" r="r" b="b"/>
              <a:pathLst>
                <a:path w="22449623" h="3038064">
                  <a:moveTo>
                    <a:pt x="0" y="0"/>
                  </a:moveTo>
                  <a:lnTo>
                    <a:pt x="22449623" y="0"/>
                  </a:lnTo>
                  <a:lnTo>
                    <a:pt x="22449623" y="3038064"/>
                  </a:lnTo>
                  <a:lnTo>
                    <a:pt x="0" y="3038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58256" y="345747"/>
              <a:ext cx="21636591" cy="2393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03"/>
                </a:lnSpc>
                <a:spcBef>
                  <a:spcPct val="0"/>
                </a:spcBef>
              </a:pPr>
              <a:r>
                <a:rPr lang="en-US" sz="5836" b="1" dirty="0">
                  <a:latin typeface="Open Sans 1 Bold"/>
                  <a:ea typeface="Open Sans 1 Bold"/>
                  <a:cs typeface="Open Sans 1 Bold"/>
                  <a:sym typeface="Open Sans 1 Bold"/>
                </a:rPr>
                <a:t>CAPTIVE STRUCTURE COMPARISON (CONCEPTUAL VIEW)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71800" y="261274"/>
            <a:ext cx="12344400" cy="18651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7920"/>
              </a:lnSpc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2564159" y="2605969"/>
            <a:ext cx="13618004" cy="974948"/>
            <a:chOff x="0" y="0"/>
            <a:chExt cx="3586635" cy="2567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86635" cy="256777"/>
            </a:xfrm>
            <a:custGeom>
              <a:avLst/>
              <a:gdLst/>
              <a:ahLst/>
              <a:cxnLst/>
              <a:rect l="l" t="t" r="r" b="b"/>
              <a:pathLst>
                <a:path w="3586635" h="256777">
                  <a:moveTo>
                    <a:pt x="56851" y="0"/>
                  </a:moveTo>
                  <a:lnTo>
                    <a:pt x="3529784" y="0"/>
                  </a:lnTo>
                  <a:cubicBezTo>
                    <a:pt x="3561182" y="0"/>
                    <a:pt x="3586635" y="25453"/>
                    <a:pt x="3586635" y="56851"/>
                  </a:cubicBezTo>
                  <a:lnTo>
                    <a:pt x="3586635" y="199926"/>
                  </a:lnTo>
                  <a:cubicBezTo>
                    <a:pt x="3586635" y="231324"/>
                    <a:pt x="3561182" y="256777"/>
                    <a:pt x="3529784" y="256777"/>
                  </a:cubicBezTo>
                  <a:lnTo>
                    <a:pt x="56851" y="256777"/>
                  </a:lnTo>
                  <a:cubicBezTo>
                    <a:pt x="25453" y="256777"/>
                    <a:pt x="0" y="231324"/>
                    <a:pt x="0" y="199926"/>
                  </a:cubicBezTo>
                  <a:lnTo>
                    <a:pt x="0" y="56851"/>
                  </a:lnTo>
                  <a:cubicBezTo>
                    <a:pt x="0" y="25453"/>
                    <a:pt x="25453" y="0"/>
                    <a:pt x="5685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586635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Single-Parent: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Large employers with capital capacity and internal risk expertise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64159" y="3996808"/>
            <a:ext cx="13692151" cy="974948"/>
            <a:chOff x="0" y="0"/>
            <a:chExt cx="3606163" cy="256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rgbClr val="4E6B9A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Group: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Mid-market employers seeking efficiency and shared governance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64159" y="5476581"/>
            <a:ext cx="13692151" cy="974948"/>
            <a:chOff x="0" y="0"/>
            <a:chExt cx="3606163" cy="2567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rgbClr val="558ED5">
                <a:alpha val="6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Homogeneous:  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Industry-aligned employers prioritizing predictability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64159" y="6956355"/>
            <a:ext cx="13692151" cy="974948"/>
            <a:chOff x="0" y="0"/>
            <a:chExt cx="3606163" cy="2567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06163" cy="256777"/>
            </a:xfrm>
            <a:custGeom>
              <a:avLst/>
              <a:gdLst/>
              <a:ahLst/>
              <a:cxnLst/>
              <a:rect l="l" t="t" r="r" b="b"/>
              <a:pathLst>
                <a:path w="3606163" h="256777">
                  <a:moveTo>
                    <a:pt x="56543" y="0"/>
                  </a:moveTo>
                  <a:lnTo>
                    <a:pt x="3549621" y="0"/>
                  </a:lnTo>
                  <a:cubicBezTo>
                    <a:pt x="3580848" y="0"/>
                    <a:pt x="3606163" y="25315"/>
                    <a:pt x="3606163" y="56543"/>
                  </a:cubicBezTo>
                  <a:lnTo>
                    <a:pt x="3606163" y="200234"/>
                  </a:lnTo>
                  <a:cubicBezTo>
                    <a:pt x="3606163" y="231462"/>
                    <a:pt x="3580848" y="256777"/>
                    <a:pt x="3549621" y="256777"/>
                  </a:cubicBezTo>
                  <a:lnTo>
                    <a:pt x="56543" y="256777"/>
                  </a:lnTo>
                  <a:cubicBezTo>
                    <a:pt x="41547" y="256777"/>
                    <a:pt x="27165" y="250819"/>
                    <a:pt x="16561" y="240216"/>
                  </a:cubicBezTo>
                  <a:cubicBezTo>
                    <a:pt x="5957" y="229612"/>
                    <a:pt x="0" y="215230"/>
                    <a:pt x="0" y="200234"/>
                  </a:cubicBezTo>
                  <a:lnTo>
                    <a:pt x="0" y="56543"/>
                  </a:lnTo>
                  <a:cubicBezTo>
                    <a:pt x="0" y="25315"/>
                    <a:pt x="25315" y="0"/>
                    <a:pt x="565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606163" cy="313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b="1">
                  <a:solidFill>
                    <a:srgbClr val="000000">
                      <a:alpha val="61961"/>
                    </a:srgbClr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Heterogeneous:</a:t>
              </a:r>
              <a:r>
                <a:rPr lang="en-US" sz="2799">
                  <a:solidFill>
                    <a:srgbClr val="000000">
                      <a:alpha val="61961"/>
                    </a:srgbClr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Diverse employers prioritizing diversification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8721878"/>
            <a:ext cx="18288000" cy="974948"/>
            <a:chOff x="0" y="0"/>
            <a:chExt cx="4816593" cy="2567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256777"/>
            </a:xfrm>
            <a:custGeom>
              <a:avLst/>
              <a:gdLst/>
              <a:ahLst/>
              <a:cxnLst/>
              <a:rect l="l" t="t" r="r" b="b"/>
              <a:pathLst>
                <a:path w="4816592" h="256777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14443"/>
                  </a:lnTo>
                  <a:cubicBezTo>
                    <a:pt x="4816592" y="225671"/>
                    <a:pt x="4812132" y="236438"/>
                    <a:pt x="4804193" y="244377"/>
                  </a:cubicBezTo>
                  <a:cubicBezTo>
                    <a:pt x="4796254" y="252316"/>
                    <a:pt x="4785487" y="256777"/>
                    <a:pt x="4774259" y="256777"/>
                  </a:cubicBezTo>
                  <a:lnTo>
                    <a:pt x="42333" y="256777"/>
                  </a:lnTo>
                  <a:cubicBezTo>
                    <a:pt x="31106" y="256777"/>
                    <a:pt x="20338" y="252316"/>
                    <a:pt x="12399" y="244377"/>
                  </a:cubicBezTo>
                  <a:cubicBezTo>
                    <a:pt x="4460" y="236438"/>
                    <a:pt x="0" y="225671"/>
                    <a:pt x="0" y="214443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chemeClr val="accent1">
                <a:lumMod val="50000"/>
                <a:alpha val="61961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4816593" cy="323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 b="1" i="1">
                  <a:solidFill>
                    <a:srgbClr val="000000">
                      <a:alpha val="61961"/>
                    </a:srgbClr>
                  </a:solidFill>
                  <a:latin typeface="Open Sans 2 Bold Italics"/>
                  <a:ea typeface="Open Sans 2 Bold Italics"/>
                  <a:cs typeface="Open Sans 2 Bold Italics"/>
                  <a:sym typeface="Open Sans 2 Bold Italics"/>
                </a:rPr>
                <a:t>Decision factors include size, stability, time horizon, and risk tolerance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411962"/>
            <a:ext cx="16837217" cy="1261568"/>
            <a:chOff x="0" y="0"/>
            <a:chExt cx="22449623" cy="16820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449623" cy="1682091"/>
            </a:xfrm>
            <a:custGeom>
              <a:avLst/>
              <a:gdLst/>
              <a:ahLst/>
              <a:cxnLst/>
              <a:rect l="l" t="t" r="r" b="b"/>
              <a:pathLst>
                <a:path w="22449623" h="1682091">
                  <a:moveTo>
                    <a:pt x="0" y="0"/>
                  </a:moveTo>
                  <a:lnTo>
                    <a:pt x="22449623" y="0"/>
                  </a:lnTo>
                  <a:lnTo>
                    <a:pt x="22449623" y="1682091"/>
                  </a:lnTo>
                  <a:lnTo>
                    <a:pt x="0" y="1682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chemeClr val="tx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58256" y="345745"/>
              <a:ext cx="21636591" cy="1008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923"/>
                </a:lnSpc>
                <a:spcBef>
                  <a:spcPct val="0"/>
                </a:spcBef>
              </a:pPr>
              <a:r>
                <a:rPr lang="en-US" sz="4936" b="1" dirty="0">
                  <a:latin typeface="Open Sans 1 Bold"/>
                  <a:ea typeface="Open Sans 1 Bold"/>
                  <a:cs typeface="Open Sans 1 Bold"/>
                  <a:sym typeface="Open Sans 1 Bold"/>
                </a:rPr>
                <a:t>SELECTING THE APPROPRIATE CAPTIVE STRUCTURE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4452" y="-5395779"/>
            <a:ext cx="16315967" cy="18753984"/>
          </a:xfrm>
          <a:custGeom>
            <a:avLst/>
            <a:gdLst/>
            <a:ahLst/>
            <a:cxnLst/>
            <a:rect l="l" t="t" r="r" b="b"/>
            <a:pathLst>
              <a:path w="16315967" h="18753984">
                <a:moveTo>
                  <a:pt x="0" y="0"/>
                </a:moveTo>
                <a:lnTo>
                  <a:pt x="16315966" y="0"/>
                </a:lnTo>
                <a:lnTo>
                  <a:pt x="16315966" y="18753985"/>
                </a:lnTo>
                <a:lnTo>
                  <a:pt x="0" y="187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71207" y="-3716613"/>
            <a:ext cx="9167392" cy="7433227"/>
          </a:xfrm>
          <a:custGeom>
            <a:avLst/>
            <a:gdLst/>
            <a:ahLst/>
            <a:cxnLst/>
            <a:rect l="l" t="t" r="r" b="b"/>
            <a:pathLst>
              <a:path w="9167392" h="7433227">
                <a:moveTo>
                  <a:pt x="0" y="0"/>
                </a:moveTo>
                <a:lnTo>
                  <a:pt x="9167392" y="0"/>
                </a:lnTo>
                <a:lnTo>
                  <a:pt x="9167392" y="7433226"/>
                </a:lnTo>
                <a:lnTo>
                  <a:pt x="0" y="743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9474" y="-322598"/>
            <a:ext cx="8609963" cy="6981245"/>
          </a:xfrm>
          <a:custGeom>
            <a:avLst/>
            <a:gdLst/>
            <a:ahLst/>
            <a:cxnLst/>
            <a:rect l="l" t="t" r="r" b="b"/>
            <a:pathLst>
              <a:path w="8609963" h="6981245">
                <a:moveTo>
                  <a:pt x="0" y="0"/>
                </a:moveTo>
                <a:lnTo>
                  <a:pt x="8609964" y="0"/>
                </a:lnTo>
                <a:lnTo>
                  <a:pt x="8609964" y="6981245"/>
                </a:lnTo>
                <a:lnTo>
                  <a:pt x="0" y="6981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29474" y="2802724"/>
            <a:ext cx="5651799" cy="7135402"/>
          </a:xfrm>
          <a:prstGeom prst="rect">
            <a:avLst/>
          </a:prstGeom>
          <a:solidFill>
            <a:srgbClr val="012E57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6318100" y="2802724"/>
            <a:ext cx="5651799" cy="7135402"/>
          </a:xfrm>
          <a:prstGeom prst="rect">
            <a:avLst/>
          </a:prstGeom>
          <a:solidFill>
            <a:srgbClr val="183C67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2522350" y="2802724"/>
            <a:ext cx="5651799" cy="7135402"/>
          </a:xfrm>
          <a:prstGeom prst="rect">
            <a:avLst/>
          </a:prstGeom>
          <a:solidFill>
            <a:srgbClr val="405F87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72243" y="351504"/>
            <a:ext cx="14325226" cy="1354392"/>
          </a:xfrm>
          <a:custGeom>
            <a:avLst/>
            <a:gdLst/>
            <a:ahLst/>
            <a:cxnLst/>
            <a:rect l="l" t="t" r="r" b="b"/>
            <a:pathLst>
              <a:path w="14325226" h="1354392">
                <a:moveTo>
                  <a:pt x="0" y="0"/>
                </a:moveTo>
                <a:lnTo>
                  <a:pt x="14325226" y="0"/>
                </a:lnTo>
                <a:lnTo>
                  <a:pt x="14325226" y="1354392"/>
                </a:lnTo>
                <a:lnTo>
                  <a:pt x="0" y="13543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14300" cap="sq">
            <a:solidFill>
              <a:srgbClr val="4E6B9A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232695" y="3327428"/>
            <a:ext cx="38226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HOW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18100" y="5503200"/>
            <a:ext cx="5651799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36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Removes unnecessary carrier profit while preserving protection.</a:t>
            </a:r>
          </a:p>
          <a:p>
            <a:pPr marL="0" lvl="0" indent="0" algn="ctr">
              <a:lnSpc>
                <a:spcPts val="5760"/>
              </a:lnSpc>
            </a:pPr>
            <a:endParaRPr lang="en-US" sz="3600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22452" y="695325"/>
            <a:ext cx="1056367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9"/>
              </a:lnSpc>
            </a:pPr>
            <a:r>
              <a:rPr lang="en-US" sz="43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WHY DO STOP-LOSS CAPTIVES MATTER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349245"/>
            <a:ext cx="38226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WHAT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474" y="5530887"/>
            <a:ext cx="5651799" cy="2790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2"/>
              </a:lnSpc>
            </a:pPr>
            <a:r>
              <a:rPr lang="en-US" sz="3526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 collaborative risk pool owned by participating employers.</a:t>
            </a:r>
          </a:p>
          <a:p>
            <a:pPr marL="0" lvl="0" indent="0" algn="ctr">
              <a:lnSpc>
                <a:spcPts val="5642"/>
              </a:lnSpc>
            </a:pPr>
            <a:endParaRPr lang="en-US" sz="3526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551050" y="3327428"/>
            <a:ext cx="3822611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WHY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2350" y="5530887"/>
            <a:ext cx="5651799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36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Creates transparency, stability, and long-term control.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867" y="5002889"/>
            <a:ext cx="20035191" cy="7546589"/>
          </a:xfrm>
          <a:custGeom>
            <a:avLst/>
            <a:gdLst/>
            <a:ahLst/>
            <a:cxnLst/>
            <a:rect l="l" t="t" r="r" b="b"/>
            <a:pathLst>
              <a:path w="20035191" h="7546589">
                <a:moveTo>
                  <a:pt x="0" y="0"/>
                </a:moveTo>
                <a:lnTo>
                  <a:pt x="20035191" y="0"/>
                </a:lnTo>
                <a:lnTo>
                  <a:pt x="20035191" y="7546588"/>
                </a:lnTo>
                <a:lnTo>
                  <a:pt x="0" y="754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867" y="0"/>
            <a:ext cx="18277885" cy="6884670"/>
          </a:xfrm>
          <a:custGeom>
            <a:avLst/>
            <a:gdLst/>
            <a:ahLst/>
            <a:cxnLst/>
            <a:rect l="l" t="t" r="r" b="b"/>
            <a:pathLst>
              <a:path w="18277885" h="6884670">
                <a:moveTo>
                  <a:pt x="0" y="0"/>
                </a:moveTo>
                <a:lnTo>
                  <a:pt x="18277885" y="0"/>
                </a:lnTo>
                <a:lnTo>
                  <a:pt x="18277885" y="6884670"/>
                </a:lnTo>
                <a:lnTo>
                  <a:pt x="0" y="6884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-406184"/>
            <a:ext cx="18288000" cy="6888480"/>
          </a:xfrm>
          <a:custGeom>
            <a:avLst/>
            <a:gdLst/>
            <a:ahLst/>
            <a:cxnLst/>
            <a:rect l="l" t="t" r="r" b="b"/>
            <a:pathLst>
              <a:path w="18288000" h="6888480">
                <a:moveTo>
                  <a:pt x="0" y="0"/>
                </a:moveTo>
                <a:lnTo>
                  <a:pt x="18288000" y="0"/>
                </a:lnTo>
                <a:lnTo>
                  <a:pt x="18288000" y="6888480"/>
                </a:lnTo>
                <a:lnTo>
                  <a:pt x="0" y="6888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2486244"/>
            <a:ext cx="7242752" cy="956091"/>
            <a:chOff x="0" y="0"/>
            <a:chExt cx="1369880" cy="181008"/>
          </a:xfrm>
          <a:solidFill>
            <a:schemeClr val="accent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880" cy="181008"/>
            </a:xfrm>
            <a:custGeom>
              <a:avLst/>
              <a:gdLst/>
              <a:ahLst/>
              <a:cxnLst/>
              <a:rect l="l" t="t" r="r" b="b"/>
              <a:pathLst>
                <a:path w="1369880" h="181008">
                  <a:moveTo>
                    <a:pt x="1369880" y="0"/>
                  </a:moveTo>
                  <a:lnTo>
                    <a:pt x="1369880" y="181008"/>
                  </a:lnTo>
                  <a:lnTo>
                    <a:pt x="0" y="181008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69880" cy="21910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75111" y="2486244"/>
            <a:ext cx="6987073" cy="923391"/>
            <a:chOff x="0" y="0"/>
            <a:chExt cx="9316098" cy="123118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316098" cy="1231189"/>
              <a:chOff x="0" y="0"/>
              <a:chExt cx="1369880" cy="18121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69880" cy="181215"/>
              </a:xfrm>
              <a:custGeom>
                <a:avLst/>
                <a:gdLst/>
                <a:ahLst/>
                <a:cxnLst/>
                <a:rect l="l" t="t" r="r" b="b"/>
                <a:pathLst>
                  <a:path w="1369880" h="181215">
                    <a:moveTo>
                      <a:pt x="1369880" y="0"/>
                    </a:moveTo>
                    <a:lnTo>
                      <a:pt x="1369880" y="181215"/>
                    </a:lnTo>
                    <a:lnTo>
                      <a:pt x="0" y="181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E4C5">
                  <a:alpha val="80784"/>
                </a:srgbClr>
              </a:solid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69880" cy="2193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127113" y="80923"/>
              <a:ext cx="3061872" cy="955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6299"/>
                </a:lnSpc>
                <a:spcBef>
                  <a:spcPct val="0"/>
                </a:spcBef>
              </a:pPr>
              <a:r>
                <a:rPr lang="en-US" sz="4199" b="1" u="sng" spc="12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CAPTIVE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74242"/>
            <a:ext cx="16269233" cy="1768739"/>
            <a:chOff x="0" y="0"/>
            <a:chExt cx="21692311" cy="23583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92311" cy="2358319"/>
            </a:xfrm>
            <a:custGeom>
              <a:avLst/>
              <a:gdLst/>
              <a:ahLst/>
              <a:cxnLst/>
              <a:rect l="l" t="t" r="r" b="b"/>
              <a:pathLst>
                <a:path w="21692311" h="2358319">
                  <a:moveTo>
                    <a:pt x="0" y="0"/>
                  </a:moveTo>
                  <a:lnTo>
                    <a:pt x="21692311" y="0"/>
                  </a:lnTo>
                  <a:lnTo>
                    <a:pt x="21692311" y="2358319"/>
                  </a:lnTo>
                  <a:lnTo>
                    <a:pt x="0" y="2358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chemeClr val="accent1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99761" y="649309"/>
              <a:ext cx="18041278" cy="10541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82"/>
                </a:lnSpc>
                <a:spcBef>
                  <a:spcPct val="0"/>
                </a:spcBef>
              </a:pPr>
              <a:r>
                <a:rPr lang="en-US" sz="5235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TRADITIONAL VS  CAPTIVE FLOW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31367" y="3677216"/>
            <a:ext cx="3474561" cy="642920"/>
            <a:chOff x="0" y="0"/>
            <a:chExt cx="4632748" cy="85722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632748" cy="857227"/>
              <a:chOff x="0" y="0"/>
              <a:chExt cx="915111" cy="16932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15111" cy="169329"/>
              </a:xfrm>
              <a:custGeom>
                <a:avLst/>
                <a:gdLst/>
                <a:ahLst/>
                <a:cxnLst/>
                <a:rect l="l" t="t" r="r" b="b"/>
                <a:pathLst>
                  <a:path w="915111" h="169329">
                    <a:moveTo>
                      <a:pt x="84664" y="0"/>
                    </a:moveTo>
                    <a:lnTo>
                      <a:pt x="830446" y="0"/>
                    </a:lnTo>
                    <a:cubicBezTo>
                      <a:pt x="852901" y="0"/>
                      <a:pt x="874435" y="8920"/>
                      <a:pt x="890313" y="24798"/>
                    </a:cubicBezTo>
                    <a:cubicBezTo>
                      <a:pt x="906191" y="40675"/>
                      <a:pt x="915111" y="62210"/>
                      <a:pt x="915111" y="84664"/>
                    </a:cubicBezTo>
                    <a:lnTo>
                      <a:pt x="915111" y="84664"/>
                    </a:lnTo>
                    <a:cubicBezTo>
                      <a:pt x="915111" y="131423"/>
                      <a:pt x="877205" y="169329"/>
                      <a:pt x="830446" y="169329"/>
                    </a:cubicBezTo>
                    <a:lnTo>
                      <a:pt x="84664" y="169329"/>
                    </a:lnTo>
                    <a:cubicBezTo>
                      <a:pt x="62210" y="169329"/>
                      <a:pt x="40675" y="160409"/>
                      <a:pt x="24798" y="144531"/>
                    </a:cubicBezTo>
                    <a:cubicBezTo>
                      <a:pt x="8920" y="128654"/>
                      <a:pt x="0" y="107119"/>
                      <a:pt x="0" y="84664"/>
                    </a:cubicBezTo>
                    <a:lnTo>
                      <a:pt x="0" y="84664"/>
                    </a:lnTo>
                    <a:cubicBezTo>
                      <a:pt x="0" y="62210"/>
                      <a:pt x="8920" y="40675"/>
                      <a:pt x="24798" y="24798"/>
                    </a:cubicBezTo>
                    <a:cubicBezTo>
                      <a:pt x="40675" y="8920"/>
                      <a:pt x="62210" y="0"/>
                      <a:pt x="84664" y="0"/>
                    </a:cubicBezTo>
                    <a:close/>
                  </a:path>
                </a:pathLst>
              </a:custGeom>
              <a:solidFill>
                <a:srgbClr val="00441F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915111" cy="197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88677"/>
              <a:ext cx="463274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Premium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97110" y="5364361"/>
            <a:ext cx="3343076" cy="574167"/>
            <a:chOff x="0" y="0"/>
            <a:chExt cx="4457434" cy="76555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4457434" cy="765556"/>
              <a:chOff x="0" y="0"/>
              <a:chExt cx="1284091" cy="2205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84091" cy="220540"/>
              </a:xfrm>
              <a:custGeom>
                <a:avLst/>
                <a:gdLst/>
                <a:ahLst/>
                <a:cxnLst/>
                <a:rect l="l" t="t" r="r" b="b"/>
                <a:pathLst>
                  <a:path w="1284091" h="220540">
                    <a:moveTo>
                      <a:pt x="110270" y="0"/>
                    </a:moveTo>
                    <a:lnTo>
                      <a:pt x="1173821" y="0"/>
                    </a:lnTo>
                    <a:cubicBezTo>
                      <a:pt x="1203066" y="0"/>
                      <a:pt x="1231114" y="11618"/>
                      <a:pt x="1251794" y="32297"/>
                    </a:cubicBezTo>
                    <a:cubicBezTo>
                      <a:pt x="1272473" y="52977"/>
                      <a:pt x="1284091" y="81025"/>
                      <a:pt x="1284091" y="110270"/>
                    </a:cubicBezTo>
                    <a:lnTo>
                      <a:pt x="1284091" y="110270"/>
                    </a:lnTo>
                    <a:cubicBezTo>
                      <a:pt x="1284091" y="171171"/>
                      <a:pt x="1234722" y="220540"/>
                      <a:pt x="1173821" y="220540"/>
                    </a:cubicBezTo>
                    <a:lnTo>
                      <a:pt x="110270" y="220540"/>
                    </a:lnTo>
                    <a:cubicBezTo>
                      <a:pt x="49370" y="220540"/>
                      <a:pt x="0" y="171171"/>
                      <a:pt x="0" y="110270"/>
                    </a:cubicBezTo>
                    <a:lnTo>
                      <a:pt x="0" y="110270"/>
                    </a:lnTo>
                    <a:cubicBezTo>
                      <a:pt x="0" y="49370"/>
                      <a:pt x="49370" y="0"/>
                      <a:pt x="110270" y="0"/>
                    </a:cubicBezTo>
                    <a:close/>
                  </a:path>
                </a:pathLst>
              </a:custGeom>
              <a:solidFill>
                <a:srgbClr val="00B050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84091" cy="2586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31255" y="42841"/>
              <a:ext cx="415493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Captive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62852" y="6982753"/>
            <a:ext cx="3211591" cy="611005"/>
            <a:chOff x="0" y="0"/>
            <a:chExt cx="4282121" cy="81467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282121" cy="814674"/>
              <a:chOff x="0" y="0"/>
              <a:chExt cx="1186420" cy="22571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186420" cy="225716"/>
              </a:xfrm>
              <a:custGeom>
                <a:avLst/>
                <a:gdLst/>
                <a:ahLst/>
                <a:cxnLst/>
                <a:rect l="l" t="t" r="r" b="b"/>
                <a:pathLst>
                  <a:path w="1186420" h="225716">
                    <a:moveTo>
                      <a:pt x="112858" y="0"/>
                    </a:moveTo>
                    <a:lnTo>
                      <a:pt x="1073562" y="0"/>
                    </a:lnTo>
                    <a:cubicBezTo>
                      <a:pt x="1103493" y="0"/>
                      <a:pt x="1132199" y="11890"/>
                      <a:pt x="1153364" y="33055"/>
                    </a:cubicBezTo>
                    <a:cubicBezTo>
                      <a:pt x="1174529" y="54220"/>
                      <a:pt x="1186420" y="82926"/>
                      <a:pt x="1186420" y="112858"/>
                    </a:cubicBezTo>
                    <a:lnTo>
                      <a:pt x="1186420" y="112858"/>
                    </a:lnTo>
                    <a:cubicBezTo>
                      <a:pt x="1186420" y="175188"/>
                      <a:pt x="1135891" y="225716"/>
                      <a:pt x="1073562" y="225716"/>
                    </a:cubicBezTo>
                    <a:lnTo>
                      <a:pt x="112858" y="225716"/>
                    </a:lnTo>
                    <a:cubicBezTo>
                      <a:pt x="50528" y="225716"/>
                      <a:pt x="0" y="175188"/>
                      <a:pt x="0" y="112858"/>
                    </a:cubicBezTo>
                    <a:lnTo>
                      <a:pt x="0" y="112858"/>
                    </a:lnTo>
                    <a:cubicBezTo>
                      <a:pt x="0" y="50528"/>
                      <a:pt x="50528" y="0"/>
                      <a:pt x="112858" y="0"/>
                    </a:cubicBezTo>
                    <a:close/>
                  </a:path>
                </a:pathLst>
              </a:custGeom>
              <a:solidFill>
                <a:srgbClr val="66CD95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1186420" cy="2828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86284" y="46816"/>
              <a:ext cx="404116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Claims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980701" y="8637983"/>
            <a:ext cx="7575894" cy="1212397"/>
            <a:chOff x="0" y="0"/>
            <a:chExt cx="10101192" cy="161653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0101192" cy="1616530"/>
              <a:chOff x="0" y="0"/>
              <a:chExt cx="1571169" cy="25144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571169" cy="251440"/>
              </a:xfrm>
              <a:custGeom>
                <a:avLst/>
                <a:gdLst/>
                <a:ahLst/>
                <a:cxnLst/>
                <a:rect l="l" t="t" r="r" b="b"/>
                <a:pathLst>
                  <a:path w="1571169" h="251440">
                    <a:moveTo>
                      <a:pt x="125720" y="0"/>
                    </a:moveTo>
                    <a:lnTo>
                      <a:pt x="1445449" y="0"/>
                    </a:lnTo>
                    <a:cubicBezTo>
                      <a:pt x="1514882" y="0"/>
                      <a:pt x="1571169" y="56287"/>
                      <a:pt x="1571169" y="125720"/>
                    </a:cubicBezTo>
                    <a:lnTo>
                      <a:pt x="1571169" y="125720"/>
                    </a:lnTo>
                    <a:cubicBezTo>
                      <a:pt x="1571169" y="159063"/>
                      <a:pt x="1557923" y="191040"/>
                      <a:pt x="1534346" y="214617"/>
                    </a:cubicBezTo>
                    <a:cubicBezTo>
                      <a:pt x="1510769" y="238194"/>
                      <a:pt x="1478792" y="251440"/>
                      <a:pt x="1445449" y="251440"/>
                    </a:cubicBezTo>
                    <a:lnTo>
                      <a:pt x="125720" y="251440"/>
                    </a:lnTo>
                    <a:cubicBezTo>
                      <a:pt x="56287" y="251440"/>
                      <a:pt x="0" y="195153"/>
                      <a:pt x="0" y="125720"/>
                    </a:cubicBezTo>
                    <a:lnTo>
                      <a:pt x="0" y="125720"/>
                    </a:lnTo>
                    <a:cubicBezTo>
                      <a:pt x="0" y="56287"/>
                      <a:pt x="56287" y="0"/>
                      <a:pt x="125720" y="0"/>
                    </a:cubicBezTo>
                    <a:close/>
                  </a:path>
                </a:pathLst>
              </a:custGeom>
              <a:solidFill>
                <a:srgbClr val="C5E4C5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571169" cy="289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54890" y="447502"/>
              <a:ext cx="9391412" cy="66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3"/>
                </a:lnSpc>
                <a:spcBef>
                  <a:spcPct val="0"/>
                </a:spcBef>
              </a:pPr>
              <a:r>
                <a:rPr lang="en-US" sz="3024" b="1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Excess Profit Returned to Members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-5400000">
            <a:off x="13514115" y="4641128"/>
            <a:ext cx="509065" cy="402242"/>
            <a:chOff x="0" y="0"/>
            <a:chExt cx="647700" cy="5117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47700" cy="511786"/>
            </a:xfrm>
            <a:custGeom>
              <a:avLst/>
              <a:gdLst/>
              <a:ahLst/>
              <a:cxnLst/>
              <a:rect l="l" t="t" r="r" b="b"/>
              <a:pathLst>
                <a:path w="647700" h="511786">
                  <a:moveTo>
                    <a:pt x="239386" y="166278"/>
                  </a:moveTo>
                  <a:lnTo>
                    <a:pt x="647700" y="166278"/>
                  </a:lnTo>
                  <a:lnTo>
                    <a:pt x="647700" y="345473"/>
                  </a:lnTo>
                  <a:lnTo>
                    <a:pt x="239373" y="345473"/>
                  </a:lnTo>
                  <a:lnTo>
                    <a:pt x="302255" y="511786"/>
                  </a:lnTo>
                  <a:lnTo>
                    <a:pt x="0" y="255893"/>
                  </a:lnTo>
                  <a:lnTo>
                    <a:pt x="302255" y="0"/>
                  </a:lnTo>
                  <a:lnTo>
                    <a:pt x="239386" y="166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0650" y="127000"/>
              <a:ext cx="527050" cy="219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3514115" y="6230064"/>
            <a:ext cx="509065" cy="402242"/>
            <a:chOff x="0" y="0"/>
            <a:chExt cx="647700" cy="51178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47700" cy="511786"/>
            </a:xfrm>
            <a:custGeom>
              <a:avLst/>
              <a:gdLst/>
              <a:ahLst/>
              <a:cxnLst/>
              <a:rect l="l" t="t" r="r" b="b"/>
              <a:pathLst>
                <a:path w="647700" h="511786">
                  <a:moveTo>
                    <a:pt x="239386" y="166278"/>
                  </a:moveTo>
                  <a:lnTo>
                    <a:pt x="647700" y="166278"/>
                  </a:lnTo>
                  <a:lnTo>
                    <a:pt x="647700" y="345473"/>
                  </a:lnTo>
                  <a:lnTo>
                    <a:pt x="239373" y="345473"/>
                  </a:lnTo>
                  <a:lnTo>
                    <a:pt x="302255" y="511786"/>
                  </a:lnTo>
                  <a:lnTo>
                    <a:pt x="0" y="255893"/>
                  </a:lnTo>
                  <a:lnTo>
                    <a:pt x="302255" y="0"/>
                  </a:lnTo>
                  <a:lnTo>
                    <a:pt x="239386" y="166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20650" y="127000"/>
              <a:ext cx="527050" cy="219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5400000">
            <a:off x="13514115" y="7914750"/>
            <a:ext cx="509065" cy="402242"/>
            <a:chOff x="0" y="0"/>
            <a:chExt cx="647700" cy="51178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47700" cy="511786"/>
            </a:xfrm>
            <a:custGeom>
              <a:avLst/>
              <a:gdLst/>
              <a:ahLst/>
              <a:cxnLst/>
              <a:rect l="l" t="t" r="r" b="b"/>
              <a:pathLst>
                <a:path w="647700" h="511786">
                  <a:moveTo>
                    <a:pt x="239386" y="166278"/>
                  </a:moveTo>
                  <a:lnTo>
                    <a:pt x="647700" y="166278"/>
                  </a:lnTo>
                  <a:lnTo>
                    <a:pt x="647700" y="345473"/>
                  </a:lnTo>
                  <a:lnTo>
                    <a:pt x="239373" y="345473"/>
                  </a:lnTo>
                  <a:lnTo>
                    <a:pt x="302255" y="511786"/>
                  </a:lnTo>
                  <a:lnTo>
                    <a:pt x="0" y="255893"/>
                  </a:lnTo>
                  <a:lnTo>
                    <a:pt x="302255" y="0"/>
                  </a:lnTo>
                  <a:lnTo>
                    <a:pt x="239386" y="166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0650" y="127000"/>
              <a:ext cx="527050" cy="219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912795" y="3677216"/>
            <a:ext cx="3474561" cy="642920"/>
            <a:chOff x="0" y="0"/>
            <a:chExt cx="4632748" cy="857227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4632748" cy="857227"/>
              <a:chOff x="0" y="0"/>
              <a:chExt cx="915111" cy="16932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915111" cy="169329"/>
              </a:xfrm>
              <a:custGeom>
                <a:avLst/>
                <a:gdLst/>
                <a:ahLst/>
                <a:cxnLst/>
                <a:rect l="l" t="t" r="r" b="b"/>
                <a:pathLst>
                  <a:path w="915111" h="169329">
                    <a:moveTo>
                      <a:pt x="84664" y="0"/>
                    </a:moveTo>
                    <a:lnTo>
                      <a:pt x="830446" y="0"/>
                    </a:lnTo>
                    <a:cubicBezTo>
                      <a:pt x="852901" y="0"/>
                      <a:pt x="874435" y="8920"/>
                      <a:pt x="890313" y="24798"/>
                    </a:cubicBezTo>
                    <a:cubicBezTo>
                      <a:pt x="906191" y="40675"/>
                      <a:pt x="915111" y="62210"/>
                      <a:pt x="915111" y="84664"/>
                    </a:cubicBezTo>
                    <a:lnTo>
                      <a:pt x="915111" y="84664"/>
                    </a:lnTo>
                    <a:cubicBezTo>
                      <a:pt x="915111" y="131423"/>
                      <a:pt x="877205" y="169329"/>
                      <a:pt x="830446" y="169329"/>
                    </a:cubicBezTo>
                    <a:lnTo>
                      <a:pt x="84664" y="169329"/>
                    </a:lnTo>
                    <a:cubicBezTo>
                      <a:pt x="62210" y="169329"/>
                      <a:pt x="40675" y="160409"/>
                      <a:pt x="24798" y="144531"/>
                    </a:cubicBezTo>
                    <a:cubicBezTo>
                      <a:pt x="8920" y="128654"/>
                      <a:pt x="0" y="107119"/>
                      <a:pt x="0" y="84664"/>
                    </a:cubicBezTo>
                    <a:lnTo>
                      <a:pt x="0" y="84664"/>
                    </a:lnTo>
                    <a:cubicBezTo>
                      <a:pt x="0" y="62210"/>
                      <a:pt x="8920" y="40675"/>
                      <a:pt x="24798" y="24798"/>
                    </a:cubicBezTo>
                    <a:cubicBezTo>
                      <a:pt x="40675" y="8920"/>
                      <a:pt x="62210" y="0"/>
                      <a:pt x="84664" y="0"/>
                    </a:cubicBezTo>
                    <a:close/>
                  </a:path>
                </a:pathLst>
              </a:custGeom>
              <a:solidFill>
                <a:srgbClr val="D4D5D7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915111" cy="1979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88677"/>
              <a:ext cx="463274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Premium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 rot="-5400000">
            <a:off x="4285909" y="4641128"/>
            <a:ext cx="509065" cy="402242"/>
            <a:chOff x="0" y="0"/>
            <a:chExt cx="647700" cy="511786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47700" cy="511786"/>
            </a:xfrm>
            <a:custGeom>
              <a:avLst/>
              <a:gdLst/>
              <a:ahLst/>
              <a:cxnLst/>
              <a:rect l="l" t="t" r="r" b="b"/>
              <a:pathLst>
                <a:path w="647700" h="511786">
                  <a:moveTo>
                    <a:pt x="239386" y="166278"/>
                  </a:moveTo>
                  <a:lnTo>
                    <a:pt x="647700" y="166278"/>
                  </a:lnTo>
                  <a:lnTo>
                    <a:pt x="647700" y="345473"/>
                  </a:lnTo>
                  <a:lnTo>
                    <a:pt x="239373" y="345473"/>
                  </a:lnTo>
                  <a:lnTo>
                    <a:pt x="302255" y="511786"/>
                  </a:lnTo>
                  <a:lnTo>
                    <a:pt x="0" y="255893"/>
                  </a:lnTo>
                  <a:lnTo>
                    <a:pt x="302255" y="0"/>
                  </a:lnTo>
                  <a:lnTo>
                    <a:pt x="239386" y="166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20650" y="127000"/>
              <a:ext cx="527050" cy="219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868904" y="5364361"/>
            <a:ext cx="3343076" cy="574167"/>
            <a:chOff x="0" y="0"/>
            <a:chExt cx="4457434" cy="765556"/>
          </a:xfrm>
        </p:grpSpPr>
        <p:grpSp>
          <p:nvGrpSpPr>
            <p:cNvPr id="54" name="Group 54"/>
            <p:cNvGrpSpPr/>
            <p:nvPr/>
          </p:nvGrpSpPr>
          <p:grpSpPr>
            <a:xfrm>
              <a:off x="0" y="0"/>
              <a:ext cx="4457434" cy="765556"/>
              <a:chOff x="0" y="0"/>
              <a:chExt cx="1284091" cy="22054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284091" cy="220540"/>
              </a:xfrm>
              <a:custGeom>
                <a:avLst/>
                <a:gdLst/>
                <a:ahLst/>
                <a:cxnLst/>
                <a:rect l="l" t="t" r="r" b="b"/>
                <a:pathLst>
                  <a:path w="1284091" h="220540">
                    <a:moveTo>
                      <a:pt x="110270" y="0"/>
                    </a:moveTo>
                    <a:lnTo>
                      <a:pt x="1173821" y="0"/>
                    </a:lnTo>
                    <a:cubicBezTo>
                      <a:pt x="1203066" y="0"/>
                      <a:pt x="1231114" y="11618"/>
                      <a:pt x="1251794" y="32297"/>
                    </a:cubicBezTo>
                    <a:cubicBezTo>
                      <a:pt x="1272473" y="52977"/>
                      <a:pt x="1284091" y="81025"/>
                      <a:pt x="1284091" y="110270"/>
                    </a:cubicBezTo>
                    <a:lnTo>
                      <a:pt x="1284091" y="110270"/>
                    </a:lnTo>
                    <a:cubicBezTo>
                      <a:pt x="1284091" y="171171"/>
                      <a:pt x="1234722" y="220540"/>
                      <a:pt x="1173821" y="220540"/>
                    </a:cubicBezTo>
                    <a:lnTo>
                      <a:pt x="110270" y="220540"/>
                    </a:lnTo>
                    <a:cubicBezTo>
                      <a:pt x="49370" y="220540"/>
                      <a:pt x="0" y="171171"/>
                      <a:pt x="0" y="110270"/>
                    </a:cubicBezTo>
                    <a:lnTo>
                      <a:pt x="0" y="110270"/>
                    </a:lnTo>
                    <a:cubicBezTo>
                      <a:pt x="0" y="49370"/>
                      <a:pt x="49370" y="0"/>
                      <a:pt x="110270" y="0"/>
                    </a:cubicBezTo>
                    <a:close/>
                  </a:path>
                </a:pathLst>
              </a:custGeom>
              <a:solidFill>
                <a:srgbClr val="9BAFB5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38100"/>
                <a:ext cx="1284091" cy="2586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231255" y="42841"/>
              <a:ext cx="4154938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Captive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000389" y="6982753"/>
            <a:ext cx="3211591" cy="611005"/>
            <a:chOff x="0" y="0"/>
            <a:chExt cx="4282121" cy="814674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4282121" cy="814674"/>
              <a:chOff x="0" y="0"/>
              <a:chExt cx="1186420" cy="225716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1186420" cy="225716"/>
              </a:xfrm>
              <a:custGeom>
                <a:avLst/>
                <a:gdLst/>
                <a:ahLst/>
                <a:cxnLst/>
                <a:rect l="l" t="t" r="r" b="b"/>
                <a:pathLst>
                  <a:path w="1186420" h="225716">
                    <a:moveTo>
                      <a:pt x="112858" y="0"/>
                    </a:moveTo>
                    <a:lnTo>
                      <a:pt x="1073562" y="0"/>
                    </a:lnTo>
                    <a:cubicBezTo>
                      <a:pt x="1103493" y="0"/>
                      <a:pt x="1132199" y="11890"/>
                      <a:pt x="1153364" y="33055"/>
                    </a:cubicBezTo>
                    <a:cubicBezTo>
                      <a:pt x="1174529" y="54220"/>
                      <a:pt x="1186420" y="82926"/>
                      <a:pt x="1186420" y="112858"/>
                    </a:cubicBezTo>
                    <a:lnTo>
                      <a:pt x="1186420" y="112858"/>
                    </a:lnTo>
                    <a:cubicBezTo>
                      <a:pt x="1186420" y="175188"/>
                      <a:pt x="1135891" y="225716"/>
                      <a:pt x="1073562" y="225716"/>
                    </a:cubicBezTo>
                    <a:lnTo>
                      <a:pt x="112858" y="225716"/>
                    </a:lnTo>
                    <a:cubicBezTo>
                      <a:pt x="50528" y="225716"/>
                      <a:pt x="0" y="175188"/>
                      <a:pt x="0" y="112858"/>
                    </a:cubicBezTo>
                    <a:lnTo>
                      <a:pt x="0" y="112858"/>
                    </a:lnTo>
                    <a:cubicBezTo>
                      <a:pt x="0" y="50528"/>
                      <a:pt x="50528" y="0"/>
                      <a:pt x="112858" y="0"/>
                    </a:cubicBezTo>
                    <a:close/>
                  </a:path>
                </a:pathLst>
              </a:custGeom>
              <a:solidFill>
                <a:srgbClr val="4A5356">
                  <a:alpha val="5568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0" y="-57150"/>
                <a:ext cx="1186420" cy="2828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19"/>
                  </a:lnSpc>
                </a:pPr>
                <a:endParaRPr/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86284" y="46816"/>
              <a:ext cx="404116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Claims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028700" y="8637983"/>
            <a:ext cx="7575894" cy="1212397"/>
            <a:chOff x="0" y="0"/>
            <a:chExt cx="10101192" cy="1616530"/>
          </a:xfrm>
        </p:grpSpPr>
        <p:grpSp>
          <p:nvGrpSpPr>
            <p:cNvPr id="64" name="Group 64"/>
            <p:cNvGrpSpPr/>
            <p:nvPr/>
          </p:nvGrpSpPr>
          <p:grpSpPr>
            <a:xfrm>
              <a:off x="0" y="0"/>
              <a:ext cx="10101192" cy="1616530"/>
              <a:chOff x="0" y="0"/>
              <a:chExt cx="1571169" cy="25144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1571169" cy="251440"/>
              </a:xfrm>
              <a:custGeom>
                <a:avLst/>
                <a:gdLst/>
                <a:ahLst/>
                <a:cxnLst/>
                <a:rect l="l" t="t" r="r" b="b"/>
                <a:pathLst>
                  <a:path w="1571169" h="251440">
                    <a:moveTo>
                      <a:pt x="125720" y="0"/>
                    </a:moveTo>
                    <a:lnTo>
                      <a:pt x="1445449" y="0"/>
                    </a:lnTo>
                    <a:cubicBezTo>
                      <a:pt x="1514882" y="0"/>
                      <a:pt x="1571169" y="56287"/>
                      <a:pt x="1571169" y="125720"/>
                    </a:cubicBezTo>
                    <a:lnTo>
                      <a:pt x="1571169" y="125720"/>
                    </a:lnTo>
                    <a:cubicBezTo>
                      <a:pt x="1571169" y="159063"/>
                      <a:pt x="1557923" y="191040"/>
                      <a:pt x="1534346" y="214617"/>
                    </a:cubicBezTo>
                    <a:cubicBezTo>
                      <a:pt x="1510769" y="238194"/>
                      <a:pt x="1478792" y="251440"/>
                      <a:pt x="1445449" y="251440"/>
                    </a:cubicBezTo>
                    <a:lnTo>
                      <a:pt x="125720" y="251440"/>
                    </a:lnTo>
                    <a:cubicBezTo>
                      <a:pt x="56287" y="251440"/>
                      <a:pt x="0" y="195153"/>
                      <a:pt x="0" y="125720"/>
                    </a:cubicBezTo>
                    <a:lnTo>
                      <a:pt x="0" y="125720"/>
                    </a:lnTo>
                    <a:cubicBezTo>
                      <a:pt x="0" y="56287"/>
                      <a:pt x="56287" y="0"/>
                      <a:pt x="125720" y="0"/>
                    </a:cubicBezTo>
                    <a:close/>
                  </a:path>
                </a:pathLst>
              </a:custGeom>
              <a:solidFill>
                <a:schemeClr val="tx2">
                  <a:alpha val="47843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0" y="-38100"/>
                <a:ext cx="1571169" cy="289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354890" y="447502"/>
              <a:ext cx="9391412" cy="66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3"/>
                </a:lnSpc>
                <a:spcBef>
                  <a:spcPct val="0"/>
                </a:spcBef>
              </a:pPr>
              <a:r>
                <a:rPr lang="en-US" sz="3024" b="1">
                  <a:solidFill>
                    <a:srgbClr val="000000">
                      <a:alpha val="85882"/>
                    </a:srgbClr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Carrier Profit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 rot="-5400000">
            <a:off x="4285909" y="6230064"/>
            <a:ext cx="509065" cy="402242"/>
            <a:chOff x="0" y="0"/>
            <a:chExt cx="647700" cy="511786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47700" cy="511786"/>
            </a:xfrm>
            <a:custGeom>
              <a:avLst/>
              <a:gdLst/>
              <a:ahLst/>
              <a:cxnLst/>
              <a:rect l="l" t="t" r="r" b="b"/>
              <a:pathLst>
                <a:path w="647700" h="511786">
                  <a:moveTo>
                    <a:pt x="239386" y="166278"/>
                  </a:moveTo>
                  <a:lnTo>
                    <a:pt x="647700" y="166278"/>
                  </a:lnTo>
                  <a:lnTo>
                    <a:pt x="647700" y="345473"/>
                  </a:lnTo>
                  <a:lnTo>
                    <a:pt x="239373" y="345473"/>
                  </a:lnTo>
                  <a:lnTo>
                    <a:pt x="302255" y="511786"/>
                  </a:lnTo>
                  <a:lnTo>
                    <a:pt x="0" y="255893"/>
                  </a:lnTo>
                  <a:lnTo>
                    <a:pt x="302255" y="0"/>
                  </a:lnTo>
                  <a:lnTo>
                    <a:pt x="239386" y="1662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20650" y="127000"/>
              <a:ext cx="527050" cy="219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4288650" y="7831883"/>
            <a:ext cx="635069" cy="635069"/>
          </a:xfrm>
          <a:custGeom>
            <a:avLst/>
            <a:gdLst/>
            <a:ahLst/>
            <a:cxnLst/>
            <a:rect l="l" t="t" r="r" b="b"/>
            <a:pathLst>
              <a:path w="635069" h="635069">
                <a:moveTo>
                  <a:pt x="0" y="0"/>
                </a:moveTo>
                <a:lnTo>
                  <a:pt x="635069" y="0"/>
                </a:lnTo>
                <a:lnTo>
                  <a:pt x="635069" y="635069"/>
                </a:lnTo>
                <a:lnTo>
                  <a:pt x="0" y="635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TextBox 72"/>
          <p:cNvSpPr txBox="1"/>
          <p:nvPr/>
        </p:nvSpPr>
        <p:spPr>
          <a:xfrm>
            <a:off x="1578483" y="2568845"/>
            <a:ext cx="6143186" cy="65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400"/>
              </a:lnSpc>
              <a:spcBef>
                <a:spcPct val="0"/>
              </a:spcBef>
            </a:pPr>
            <a:r>
              <a:rPr lang="en-US" sz="3600" b="1" u="sng" spc="1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TRADITIONAL STOP LOSS: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6" r="-11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4348" y="-1326569"/>
            <a:ext cx="10650611" cy="11613569"/>
          </a:xfrm>
          <a:custGeom>
            <a:avLst/>
            <a:gdLst/>
            <a:ahLst/>
            <a:cxnLst/>
            <a:rect l="l" t="t" r="r" b="b"/>
            <a:pathLst>
              <a:path w="10650611" h="11613569">
                <a:moveTo>
                  <a:pt x="0" y="0"/>
                </a:moveTo>
                <a:lnTo>
                  <a:pt x="10650611" y="0"/>
                </a:lnTo>
                <a:lnTo>
                  <a:pt x="10650611" y="11613569"/>
                </a:lnTo>
                <a:lnTo>
                  <a:pt x="0" y="11613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04009" y="3197412"/>
            <a:ext cx="14679982" cy="3892176"/>
            <a:chOff x="0" y="0"/>
            <a:chExt cx="19573309" cy="518956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9573309" cy="5189568"/>
              <a:chOff x="0" y="0"/>
              <a:chExt cx="3866333" cy="10251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866333" cy="1025100"/>
              </a:xfrm>
              <a:custGeom>
                <a:avLst/>
                <a:gdLst/>
                <a:ahLst/>
                <a:cxnLst/>
                <a:rect l="l" t="t" r="r" b="b"/>
                <a:pathLst>
                  <a:path w="3866333" h="1025100">
                    <a:moveTo>
                      <a:pt x="52738" y="0"/>
                    </a:moveTo>
                    <a:lnTo>
                      <a:pt x="3813595" y="0"/>
                    </a:lnTo>
                    <a:cubicBezTo>
                      <a:pt x="3842721" y="0"/>
                      <a:pt x="3866333" y="23612"/>
                      <a:pt x="3866333" y="52738"/>
                    </a:cubicBezTo>
                    <a:lnTo>
                      <a:pt x="3866333" y="972362"/>
                    </a:lnTo>
                    <a:cubicBezTo>
                      <a:pt x="3866333" y="1001488"/>
                      <a:pt x="3842721" y="1025100"/>
                      <a:pt x="3813595" y="1025100"/>
                    </a:cubicBezTo>
                    <a:lnTo>
                      <a:pt x="52738" y="1025100"/>
                    </a:lnTo>
                    <a:cubicBezTo>
                      <a:pt x="23612" y="1025100"/>
                      <a:pt x="0" y="1001488"/>
                      <a:pt x="0" y="972362"/>
                    </a:cubicBezTo>
                    <a:lnTo>
                      <a:pt x="0" y="52738"/>
                    </a:lnTo>
                    <a:cubicBezTo>
                      <a:pt x="0" y="23612"/>
                      <a:pt x="23612" y="0"/>
                      <a:pt x="52738" y="0"/>
                    </a:cubicBezTo>
                    <a:close/>
                  </a:path>
                </a:pathLst>
              </a:custGeom>
              <a:solidFill>
                <a:srgbClr val="5A96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57150"/>
                <a:ext cx="3866333" cy="967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12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11145" y="1044451"/>
              <a:ext cx="19062164" cy="30485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060"/>
                </a:lnSpc>
              </a:pPr>
              <a:r>
                <a:rPr lang="en-US" sz="255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stop-loss carrier retains fronting and administrative fees (commonly 20-45%), possibly includes broker commissions, and cedes the remaining premium to the captive through a reinsurance agreement.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78354" y="1028700"/>
            <a:ext cx="11308285" cy="1088465"/>
            <a:chOff x="0" y="0"/>
            <a:chExt cx="15077713" cy="1451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77713" cy="1451287"/>
            </a:xfrm>
            <a:custGeom>
              <a:avLst/>
              <a:gdLst/>
              <a:ahLst/>
              <a:cxnLst/>
              <a:rect l="l" t="t" r="r" b="b"/>
              <a:pathLst>
                <a:path w="15077713" h="1451287">
                  <a:moveTo>
                    <a:pt x="0" y="0"/>
                  </a:moveTo>
                  <a:lnTo>
                    <a:pt x="15077713" y="0"/>
                  </a:lnTo>
                  <a:lnTo>
                    <a:pt x="15077713" y="1451287"/>
                  </a:lnTo>
                  <a:lnTo>
                    <a:pt x="0" y="1451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5593"/>
              <a:ext cx="15077713" cy="800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5"/>
                </a:lnSpc>
                <a:spcBef>
                  <a:spcPct val="0"/>
                </a:spcBef>
              </a:pPr>
              <a:r>
                <a:rPr lang="en-US" sz="39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STOP-LOSS CARRIER ALLOCATES PREMIUM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-963472"/>
            <a:ext cx="10650611" cy="11613569"/>
          </a:xfrm>
          <a:custGeom>
            <a:avLst/>
            <a:gdLst/>
            <a:ahLst/>
            <a:cxnLst/>
            <a:rect l="l" t="t" r="r" b="b"/>
            <a:pathLst>
              <a:path w="10650611" h="11613569">
                <a:moveTo>
                  <a:pt x="0" y="0"/>
                </a:moveTo>
                <a:lnTo>
                  <a:pt x="10650611" y="0"/>
                </a:lnTo>
                <a:lnTo>
                  <a:pt x="10650611" y="11613569"/>
                </a:lnTo>
                <a:lnTo>
                  <a:pt x="0" y="116135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68594">
            <a:off x="-3335205" y="-789630"/>
            <a:ext cx="21197367" cy="6615345"/>
          </a:xfrm>
          <a:custGeom>
            <a:avLst/>
            <a:gdLst/>
            <a:ahLst/>
            <a:cxnLst/>
            <a:rect l="l" t="t" r="r" b="b"/>
            <a:pathLst>
              <a:path w="21197367" h="6615345">
                <a:moveTo>
                  <a:pt x="0" y="0"/>
                </a:moveTo>
                <a:lnTo>
                  <a:pt x="21197366" y="0"/>
                </a:lnTo>
                <a:lnTo>
                  <a:pt x="21197366" y="6615345"/>
                </a:lnTo>
                <a:lnTo>
                  <a:pt x="0" y="661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95214" y="5143500"/>
            <a:ext cx="21197367" cy="6615345"/>
          </a:xfrm>
          <a:custGeom>
            <a:avLst/>
            <a:gdLst/>
            <a:ahLst/>
            <a:cxnLst/>
            <a:rect l="l" t="t" r="r" b="b"/>
            <a:pathLst>
              <a:path w="21197367" h="6615345">
                <a:moveTo>
                  <a:pt x="0" y="0"/>
                </a:moveTo>
                <a:lnTo>
                  <a:pt x="21197367" y="0"/>
                </a:lnTo>
                <a:lnTo>
                  <a:pt x="21197367" y="6615345"/>
                </a:lnTo>
                <a:lnTo>
                  <a:pt x="0" y="661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3355378"/>
            <a:ext cx="18288000" cy="4122420"/>
            <a:chOff x="0" y="0"/>
            <a:chExt cx="4816602" cy="10857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602" cy="1085723"/>
            </a:xfrm>
            <a:custGeom>
              <a:avLst/>
              <a:gdLst/>
              <a:ahLst/>
              <a:cxnLst/>
              <a:rect l="l" t="t" r="r" b="b"/>
              <a:pathLst>
                <a:path w="4816602" h="1085723">
                  <a:moveTo>
                    <a:pt x="4816602" y="42333"/>
                  </a:moveTo>
                  <a:lnTo>
                    <a:pt x="4816602" y="1043390"/>
                  </a:lnTo>
                  <a:cubicBezTo>
                    <a:pt x="4816602" y="1054617"/>
                    <a:pt x="4812142" y="1065385"/>
                    <a:pt x="4804203" y="1073324"/>
                  </a:cubicBezTo>
                  <a:cubicBezTo>
                    <a:pt x="4796264" y="1081263"/>
                    <a:pt x="4785496" y="1085723"/>
                    <a:pt x="4774269" y="1085723"/>
                  </a:cubicBezTo>
                  <a:lnTo>
                    <a:pt x="42333" y="1085723"/>
                  </a:lnTo>
                  <a:cubicBezTo>
                    <a:pt x="31106" y="1085723"/>
                    <a:pt x="20338" y="1081263"/>
                    <a:pt x="12399" y="1073324"/>
                  </a:cubicBezTo>
                  <a:cubicBezTo>
                    <a:pt x="4460" y="1065385"/>
                    <a:pt x="0" y="1054617"/>
                    <a:pt x="0" y="1043390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lnTo>
                    <a:pt x="4774269" y="0"/>
                  </a:lnTo>
                  <a:cubicBezTo>
                    <a:pt x="4785496" y="0"/>
                    <a:pt x="4796264" y="4460"/>
                    <a:pt x="4804203" y="12399"/>
                  </a:cubicBezTo>
                  <a:cubicBezTo>
                    <a:pt x="4812142" y="20338"/>
                    <a:pt x="4816602" y="31106"/>
                    <a:pt x="4816602" y="42333"/>
                  </a:cubicBezTo>
                  <a:close/>
                </a:path>
              </a:pathLst>
            </a:custGeom>
            <a:solidFill>
              <a:srgbClr val="B9E5F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4816602" cy="1028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10087" y="3403003"/>
            <a:ext cx="8930695" cy="229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6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3489858" y="1028700"/>
            <a:ext cx="11308285" cy="1317065"/>
            <a:chOff x="0" y="0"/>
            <a:chExt cx="15077713" cy="1756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77713" cy="1756087"/>
            </a:xfrm>
            <a:custGeom>
              <a:avLst/>
              <a:gdLst/>
              <a:ahLst/>
              <a:cxnLst/>
              <a:rect l="l" t="t" r="r" b="b"/>
              <a:pathLst>
                <a:path w="15077713" h="1756087">
                  <a:moveTo>
                    <a:pt x="0" y="0"/>
                  </a:moveTo>
                  <a:lnTo>
                    <a:pt x="15077713" y="0"/>
                  </a:lnTo>
                  <a:lnTo>
                    <a:pt x="1507771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5118"/>
              <a:ext cx="1507771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CAPTIVE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0" y="2844641"/>
            <a:ext cx="17547902" cy="48611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08863" lvl="1" indent="-154431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The captive insurer assumes a portion of the stop-loss risk, typically the specific and/or aggregate layer, and collects underwriting profit. It also can earn investment income on unused reserves.</a:t>
            </a:r>
          </a:p>
          <a:p>
            <a:pPr marL="308863" lvl="1" indent="-154431" algn="l">
              <a:lnSpc>
                <a:spcPts val="2879"/>
              </a:lnSpc>
            </a:pPr>
            <a:endParaRPr lang="en-US" sz="24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08863" lvl="1" indent="-154431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The captive does have operating expenses that are typically in the 10-15% range. These include audit, legal, banking, licensing, compliance, and management. </a:t>
            </a:r>
          </a:p>
          <a:p>
            <a:pPr marL="308863" lvl="1" indent="-154431" algn="l">
              <a:lnSpc>
                <a:spcPts val="2879"/>
              </a:lnSpc>
            </a:pPr>
            <a:endParaRPr lang="en-US" sz="24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308863" lvl="1" indent="-154431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The captive also will purchase reinsurance above their risk layer for larger catastrophic risk.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5804" y="-121997"/>
            <a:ext cx="20359608" cy="13598521"/>
          </a:xfrm>
          <a:custGeom>
            <a:avLst/>
            <a:gdLst/>
            <a:ahLst/>
            <a:cxnLst/>
            <a:rect l="l" t="t" r="r" b="b"/>
            <a:pathLst>
              <a:path w="20359608" h="13598521">
                <a:moveTo>
                  <a:pt x="0" y="0"/>
                </a:moveTo>
                <a:lnTo>
                  <a:pt x="20359608" y="0"/>
                </a:lnTo>
                <a:lnTo>
                  <a:pt x="20359608" y="13598522"/>
                </a:lnTo>
                <a:lnTo>
                  <a:pt x="0" y="1359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9286" y="628082"/>
            <a:ext cx="15629429" cy="1967583"/>
            <a:chOff x="0" y="0"/>
            <a:chExt cx="20839238" cy="26234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39238" cy="2623444"/>
            </a:xfrm>
            <a:custGeom>
              <a:avLst/>
              <a:gdLst/>
              <a:ahLst/>
              <a:cxnLst/>
              <a:rect l="l" t="t" r="r" b="b"/>
              <a:pathLst>
                <a:path w="20839238" h="2623444">
                  <a:moveTo>
                    <a:pt x="0" y="0"/>
                  </a:moveTo>
                  <a:lnTo>
                    <a:pt x="20839238" y="0"/>
                  </a:lnTo>
                  <a:lnTo>
                    <a:pt x="20839238" y="2623444"/>
                  </a:lnTo>
                  <a:lnTo>
                    <a:pt x="0" y="2623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80975" cap="sq">
              <a:solidFill>
                <a:srgbClr val="4E6B9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025" y="581472"/>
              <a:ext cx="20466029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UNDERSTANDING RISK LAYERS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2600" y="3449124"/>
            <a:ext cx="5205931" cy="1117924"/>
            <a:chOff x="0" y="0"/>
            <a:chExt cx="3738596" cy="84781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738596" cy="847811"/>
              <a:chOff x="0" y="0"/>
              <a:chExt cx="1387469" cy="3146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87469" cy="314640"/>
              </a:xfrm>
              <a:custGeom>
                <a:avLst/>
                <a:gdLst/>
                <a:ahLst/>
                <a:cxnLst/>
                <a:rect l="l" t="t" r="r" b="b"/>
                <a:pathLst>
                  <a:path w="1387469" h="314640">
                    <a:moveTo>
                      <a:pt x="157320" y="0"/>
                    </a:moveTo>
                    <a:lnTo>
                      <a:pt x="1230149" y="0"/>
                    </a:lnTo>
                    <a:cubicBezTo>
                      <a:pt x="1317035" y="0"/>
                      <a:pt x="1387469" y="70435"/>
                      <a:pt x="1387469" y="157320"/>
                    </a:cubicBezTo>
                    <a:lnTo>
                      <a:pt x="1387469" y="157320"/>
                    </a:lnTo>
                    <a:cubicBezTo>
                      <a:pt x="1387469" y="244206"/>
                      <a:pt x="1317035" y="314640"/>
                      <a:pt x="1230149" y="314640"/>
                    </a:cubicBezTo>
                    <a:lnTo>
                      <a:pt x="157320" y="314640"/>
                    </a:lnTo>
                    <a:cubicBezTo>
                      <a:pt x="70435" y="314640"/>
                      <a:pt x="0" y="244206"/>
                      <a:pt x="0" y="157320"/>
                    </a:cubicBezTo>
                    <a:lnTo>
                      <a:pt x="0" y="157320"/>
                    </a:lnTo>
                    <a:cubicBezTo>
                      <a:pt x="0" y="70435"/>
                      <a:pt x="70435" y="0"/>
                      <a:pt x="157320" y="0"/>
                    </a:cubicBezTo>
                    <a:close/>
                  </a:path>
                </a:pathLst>
              </a:custGeom>
              <a:solidFill>
                <a:srgbClr val="5A96C3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387469" cy="352740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25103" y="167858"/>
              <a:ext cx="3613493" cy="601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4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REINSURANCE</a:t>
              </a:r>
            </a:p>
            <a:p>
              <a:pPr algn="ctr">
                <a:lnSpc>
                  <a:spcPts val="1264"/>
                </a:lnSpc>
              </a:pPr>
              <a:endParaRPr lang="en-US" sz="2353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endParaRPr>
            </a:p>
            <a:p>
              <a:pPr algn="ctr">
                <a:lnSpc>
                  <a:spcPts val="1264"/>
                </a:lnSpc>
              </a:pPr>
              <a:endParaRPr lang="en-US" sz="2353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1554" y="5370475"/>
            <a:ext cx="5396751" cy="1409113"/>
            <a:chOff x="0" y="0"/>
            <a:chExt cx="5260749" cy="1302108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260749" cy="1302108"/>
              <a:chOff x="0" y="0"/>
              <a:chExt cx="1245654" cy="30831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45654" cy="308317"/>
              </a:xfrm>
              <a:custGeom>
                <a:avLst/>
                <a:gdLst/>
                <a:ahLst/>
                <a:cxnLst/>
                <a:rect l="l" t="t" r="r" b="b"/>
                <a:pathLst>
                  <a:path w="1245654" h="308317">
                    <a:moveTo>
                      <a:pt x="154158" y="0"/>
                    </a:moveTo>
                    <a:lnTo>
                      <a:pt x="1091495" y="0"/>
                    </a:lnTo>
                    <a:cubicBezTo>
                      <a:pt x="1132381" y="0"/>
                      <a:pt x="1171591" y="16242"/>
                      <a:pt x="1200502" y="45152"/>
                    </a:cubicBezTo>
                    <a:cubicBezTo>
                      <a:pt x="1229412" y="74062"/>
                      <a:pt x="1245654" y="113273"/>
                      <a:pt x="1245654" y="154158"/>
                    </a:cubicBezTo>
                    <a:lnTo>
                      <a:pt x="1245654" y="154158"/>
                    </a:lnTo>
                    <a:cubicBezTo>
                      <a:pt x="1245654" y="239298"/>
                      <a:pt x="1176635" y="308317"/>
                      <a:pt x="1091495" y="308317"/>
                    </a:cubicBezTo>
                    <a:lnTo>
                      <a:pt x="154158" y="308317"/>
                    </a:lnTo>
                    <a:cubicBezTo>
                      <a:pt x="113273" y="308317"/>
                      <a:pt x="74062" y="292075"/>
                      <a:pt x="45152" y="263165"/>
                    </a:cubicBezTo>
                    <a:cubicBezTo>
                      <a:pt x="16242" y="234254"/>
                      <a:pt x="0" y="195044"/>
                      <a:pt x="0" y="154158"/>
                    </a:cubicBezTo>
                    <a:lnTo>
                      <a:pt x="0" y="154158"/>
                    </a:lnTo>
                    <a:cubicBezTo>
                      <a:pt x="0" y="113273"/>
                      <a:pt x="16242" y="74062"/>
                      <a:pt x="45152" y="45152"/>
                    </a:cubicBezTo>
                    <a:cubicBezTo>
                      <a:pt x="74062" y="16242"/>
                      <a:pt x="113273" y="0"/>
                      <a:pt x="154158" y="0"/>
                    </a:cubicBezTo>
                    <a:close/>
                  </a:path>
                </a:pathLst>
              </a:custGeom>
              <a:solidFill>
                <a:srgbClr val="405F8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245654" cy="346416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240227"/>
              <a:ext cx="5260749" cy="533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83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CAPTIVE 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4700" y="7519628"/>
            <a:ext cx="5938065" cy="1763021"/>
            <a:chOff x="0" y="0"/>
            <a:chExt cx="7917420" cy="235069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917420" cy="2350695"/>
              <a:chOff x="0" y="0"/>
              <a:chExt cx="1204624" cy="35765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04624" cy="357655"/>
              </a:xfrm>
              <a:custGeom>
                <a:avLst/>
                <a:gdLst/>
                <a:ahLst/>
                <a:cxnLst/>
                <a:rect l="l" t="t" r="r" b="b"/>
                <a:pathLst>
                  <a:path w="1204624" h="357655">
                    <a:moveTo>
                      <a:pt x="178827" y="0"/>
                    </a:moveTo>
                    <a:lnTo>
                      <a:pt x="1025796" y="0"/>
                    </a:lnTo>
                    <a:cubicBezTo>
                      <a:pt x="1124560" y="0"/>
                      <a:pt x="1204624" y="80064"/>
                      <a:pt x="1204624" y="178827"/>
                    </a:cubicBezTo>
                    <a:lnTo>
                      <a:pt x="1204624" y="178827"/>
                    </a:lnTo>
                    <a:cubicBezTo>
                      <a:pt x="1204624" y="226255"/>
                      <a:pt x="1185783" y="271741"/>
                      <a:pt x="1152246" y="305277"/>
                    </a:cubicBezTo>
                    <a:cubicBezTo>
                      <a:pt x="1118710" y="338814"/>
                      <a:pt x="1073224" y="357655"/>
                      <a:pt x="1025796" y="357655"/>
                    </a:cubicBezTo>
                    <a:lnTo>
                      <a:pt x="178827" y="357655"/>
                    </a:lnTo>
                    <a:cubicBezTo>
                      <a:pt x="131399" y="357655"/>
                      <a:pt x="85914" y="338814"/>
                      <a:pt x="52377" y="305277"/>
                    </a:cubicBezTo>
                    <a:cubicBezTo>
                      <a:pt x="18841" y="271741"/>
                      <a:pt x="0" y="226255"/>
                      <a:pt x="0" y="178827"/>
                    </a:cubicBezTo>
                    <a:lnTo>
                      <a:pt x="0" y="178827"/>
                    </a:lnTo>
                    <a:cubicBezTo>
                      <a:pt x="0" y="131399"/>
                      <a:pt x="18841" y="85914"/>
                      <a:pt x="52377" y="52377"/>
                    </a:cubicBezTo>
                    <a:cubicBezTo>
                      <a:pt x="85914" y="18841"/>
                      <a:pt x="131399" y="0"/>
                      <a:pt x="178827" y="0"/>
                    </a:cubicBezTo>
                    <a:close/>
                  </a:path>
                </a:pathLst>
              </a:custGeom>
              <a:solidFill>
                <a:srgbClr val="012E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1204624" cy="414805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42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99592" y="-76200"/>
              <a:ext cx="7517828" cy="21611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3"/>
                </a:lnSpc>
              </a:pPr>
              <a:r>
                <a:rPr lang="en-US" sz="4781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EMPLOYER RETAINED RISK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31110" y="3570541"/>
            <a:ext cx="3945562" cy="1413265"/>
            <a:chOff x="0" y="0"/>
            <a:chExt cx="3217950" cy="139895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217950" cy="1398953"/>
              <a:chOff x="0" y="0"/>
              <a:chExt cx="2586433" cy="112441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586433" cy="1124411"/>
              </a:xfrm>
              <a:custGeom>
                <a:avLst/>
                <a:gdLst/>
                <a:ahLst/>
                <a:cxnLst/>
                <a:rect l="l" t="t" r="r" b="b"/>
                <a:pathLst>
                  <a:path w="2586433" h="1124411">
                    <a:moveTo>
                      <a:pt x="131823" y="0"/>
                    </a:moveTo>
                    <a:lnTo>
                      <a:pt x="2454610" y="0"/>
                    </a:lnTo>
                    <a:cubicBezTo>
                      <a:pt x="2489572" y="0"/>
                      <a:pt x="2523102" y="13888"/>
                      <a:pt x="2547823" y="38610"/>
                    </a:cubicBezTo>
                    <a:cubicBezTo>
                      <a:pt x="2572545" y="63332"/>
                      <a:pt x="2586433" y="96861"/>
                      <a:pt x="2586433" y="131823"/>
                    </a:cubicBezTo>
                    <a:lnTo>
                      <a:pt x="2586433" y="992588"/>
                    </a:lnTo>
                    <a:cubicBezTo>
                      <a:pt x="2586433" y="1027549"/>
                      <a:pt x="2572545" y="1061079"/>
                      <a:pt x="2547823" y="1085801"/>
                    </a:cubicBezTo>
                    <a:cubicBezTo>
                      <a:pt x="2523102" y="1110522"/>
                      <a:pt x="2489572" y="1124411"/>
                      <a:pt x="2454610" y="1124411"/>
                    </a:cubicBezTo>
                    <a:lnTo>
                      <a:pt x="131823" y="1124411"/>
                    </a:lnTo>
                    <a:cubicBezTo>
                      <a:pt x="96861" y="1124411"/>
                      <a:pt x="63332" y="1110522"/>
                      <a:pt x="38610" y="1085801"/>
                    </a:cubicBezTo>
                    <a:cubicBezTo>
                      <a:pt x="13888" y="1061079"/>
                      <a:pt x="0" y="1027549"/>
                      <a:pt x="0" y="992588"/>
                    </a:cubicBezTo>
                    <a:lnTo>
                      <a:pt x="0" y="131823"/>
                    </a:lnTo>
                    <a:cubicBezTo>
                      <a:pt x="0" y="96861"/>
                      <a:pt x="13888" y="63332"/>
                      <a:pt x="38610" y="38610"/>
                    </a:cubicBezTo>
                    <a:cubicBezTo>
                      <a:pt x="63332" y="13888"/>
                      <a:pt x="96861" y="0"/>
                      <a:pt x="131823" y="0"/>
                    </a:cubicBezTo>
                    <a:close/>
                  </a:path>
                </a:pathLst>
              </a:custGeom>
              <a:solidFill>
                <a:srgbClr val="5A96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2586433" cy="1162511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62045" y="145128"/>
              <a:ext cx="2093859" cy="1174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2"/>
                </a:lnSpc>
              </a:pPr>
              <a:endParaRPr lang="en-US" sz="32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endParaRPr>
            </a:p>
            <a:p>
              <a:pPr algn="ctr">
                <a:lnSpc>
                  <a:spcPts val="2602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Tail Risk is Transferred</a:t>
              </a:r>
            </a:p>
            <a:p>
              <a:pPr algn="ctr">
                <a:lnSpc>
                  <a:spcPts val="1283"/>
                </a:lnSpc>
              </a:pPr>
              <a:endParaRPr lang="en-US" sz="1858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31110" y="5554532"/>
            <a:ext cx="3901615" cy="1225056"/>
            <a:chOff x="0" y="0"/>
            <a:chExt cx="4218736" cy="163340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218736" cy="1633408"/>
              <a:chOff x="0" y="0"/>
              <a:chExt cx="2577152" cy="99782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7152" cy="997820"/>
              </a:xfrm>
              <a:custGeom>
                <a:avLst/>
                <a:gdLst/>
                <a:ahLst/>
                <a:cxnLst/>
                <a:rect l="l" t="t" r="r" b="b"/>
                <a:pathLst>
                  <a:path w="2577152" h="997820">
                    <a:moveTo>
                      <a:pt x="132298" y="0"/>
                    </a:moveTo>
                    <a:lnTo>
                      <a:pt x="2444854" y="0"/>
                    </a:lnTo>
                    <a:cubicBezTo>
                      <a:pt x="2517920" y="0"/>
                      <a:pt x="2577152" y="59232"/>
                      <a:pt x="2577152" y="132298"/>
                    </a:cubicBezTo>
                    <a:lnTo>
                      <a:pt x="2577152" y="865523"/>
                    </a:lnTo>
                    <a:cubicBezTo>
                      <a:pt x="2577152" y="938589"/>
                      <a:pt x="2517920" y="997820"/>
                      <a:pt x="2444854" y="997820"/>
                    </a:cubicBezTo>
                    <a:lnTo>
                      <a:pt x="132298" y="997820"/>
                    </a:lnTo>
                    <a:cubicBezTo>
                      <a:pt x="59232" y="997820"/>
                      <a:pt x="0" y="938589"/>
                      <a:pt x="0" y="865523"/>
                    </a:cubicBezTo>
                    <a:lnTo>
                      <a:pt x="0" y="132298"/>
                    </a:lnTo>
                    <a:cubicBezTo>
                      <a:pt x="0" y="59232"/>
                      <a:pt x="59232" y="0"/>
                      <a:pt x="132298" y="0"/>
                    </a:cubicBezTo>
                    <a:close/>
                  </a:path>
                </a:pathLst>
              </a:custGeom>
              <a:solidFill>
                <a:srgbClr val="405F8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2577152" cy="1045445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831889" y="280433"/>
              <a:ext cx="2554957" cy="100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34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Volatility Is Pooled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275058" y="7299598"/>
            <a:ext cx="3901614" cy="1983051"/>
            <a:chOff x="0" y="0"/>
            <a:chExt cx="4335927" cy="203578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4335927" cy="2035787"/>
              <a:chOff x="0" y="0"/>
              <a:chExt cx="767847" cy="36051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7847" cy="360516"/>
              </a:xfrm>
              <a:custGeom>
                <a:avLst/>
                <a:gdLst/>
                <a:ahLst/>
                <a:cxnLst/>
                <a:rect l="l" t="t" r="r" b="b"/>
                <a:pathLst>
                  <a:path w="767847" h="360516">
                    <a:moveTo>
                      <a:pt x="180258" y="0"/>
                    </a:moveTo>
                    <a:lnTo>
                      <a:pt x="587588" y="0"/>
                    </a:lnTo>
                    <a:cubicBezTo>
                      <a:pt x="635396" y="0"/>
                      <a:pt x="681245" y="18991"/>
                      <a:pt x="715050" y="52796"/>
                    </a:cubicBezTo>
                    <a:cubicBezTo>
                      <a:pt x="748855" y="86601"/>
                      <a:pt x="767847" y="132451"/>
                      <a:pt x="767847" y="180258"/>
                    </a:cubicBezTo>
                    <a:lnTo>
                      <a:pt x="767847" y="180258"/>
                    </a:lnTo>
                    <a:cubicBezTo>
                      <a:pt x="767847" y="228066"/>
                      <a:pt x="748855" y="273915"/>
                      <a:pt x="715050" y="307720"/>
                    </a:cubicBezTo>
                    <a:cubicBezTo>
                      <a:pt x="681245" y="341525"/>
                      <a:pt x="635396" y="360516"/>
                      <a:pt x="587588" y="360516"/>
                    </a:cubicBezTo>
                    <a:lnTo>
                      <a:pt x="180258" y="360516"/>
                    </a:lnTo>
                    <a:cubicBezTo>
                      <a:pt x="132451" y="360516"/>
                      <a:pt x="86601" y="341525"/>
                      <a:pt x="52796" y="307720"/>
                    </a:cubicBezTo>
                    <a:cubicBezTo>
                      <a:pt x="18991" y="273915"/>
                      <a:pt x="0" y="228066"/>
                      <a:pt x="0" y="180258"/>
                    </a:cubicBezTo>
                    <a:lnTo>
                      <a:pt x="0" y="180258"/>
                    </a:lnTo>
                    <a:cubicBezTo>
                      <a:pt x="0" y="132451"/>
                      <a:pt x="18991" y="86601"/>
                      <a:pt x="52796" y="52796"/>
                    </a:cubicBezTo>
                    <a:cubicBezTo>
                      <a:pt x="86601" y="18991"/>
                      <a:pt x="132451" y="0"/>
                      <a:pt x="180258" y="0"/>
                    </a:cubicBezTo>
                    <a:close/>
                  </a:path>
                </a:pathLst>
              </a:custGeom>
              <a:solidFill>
                <a:srgbClr val="012E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57150"/>
                <a:ext cx="767847" cy="417666"/>
              </a:xfrm>
              <a:prstGeom prst="rect">
                <a:avLst/>
              </a:prstGeom>
            </p:spPr>
            <p:txBody>
              <a:bodyPr lIns="15611" tIns="15611" rIns="15611" bIns="15611" rtlCol="0" anchor="ctr"/>
              <a:lstStyle/>
              <a:p>
                <a:pPr algn="ctr">
                  <a:lnSpc>
                    <a:spcPts val="448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85116" y="543760"/>
              <a:ext cx="3565694" cy="1122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PREDICTABLE RISK IS RETAINED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7647663" y="3721170"/>
            <a:ext cx="3657600" cy="630936"/>
          </a:xfrm>
          <a:custGeom>
            <a:avLst/>
            <a:gdLst/>
            <a:ahLst/>
            <a:cxnLst/>
            <a:rect l="l" t="t" r="r" b="b"/>
            <a:pathLst>
              <a:path w="3657600" h="630936">
                <a:moveTo>
                  <a:pt x="0" y="0"/>
                </a:moveTo>
                <a:lnTo>
                  <a:pt x="3657600" y="0"/>
                </a:lnTo>
                <a:lnTo>
                  <a:pt x="36576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7647663" y="5871526"/>
            <a:ext cx="3657600" cy="630936"/>
          </a:xfrm>
          <a:custGeom>
            <a:avLst/>
            <a:gdLst/>
            <a:ahLst/>
            <a:cxnLst/>
            <a:rect l="l" t="t" r="r" b="b"/>
            <a:pathLst>
              <a:path w="3657600" h="630936">
                <a:moveTo>
                  <a:pt x="0" y="0"/>
                </a:moveTo>
                <a:lnTo>
                  <a:pt x="3657600" y="0"/>
                </a:lnTo>
                <a:lnTo>
                  <a:pt x="36576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7647663" y="8021881"/>
            <a:ext cx="3657600" cy="630936"/>
          </a:xfrm>
          <a:custGeom>
            <a:avLst/>
            <a:gdLst/>
            <a:ahLst/>
            <a:cxnLst/>
            <a:rect l="l" t="t" r="r" b="b"/>
            <a:pathLst>
              <a:path w="3657600" h="630936">
                <a:moveTo>
                  <a:pt x="0" y="0"/>
                </a:moveTo>
                <a:lnTo>
                  <a:pt x="3657600" y="0"/>
                </a:lnTo>
                <a:lnTo>
                  <a:pt x="36576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4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1387" y="2876923"/>
            <a:ext cx="6939085" cy="3845364"/>
            <a:chOff x="0" y="0"/>
            <a:chExt cx="5372576" cy="29772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72577" cy="2977268"/>
            </a:xfrm>
            <a:custGeom>
              <a:avLst/>
              <a:gdLst/>
              <a:ahLst/>
              <a:cxnLst/>
              <a:rect l="l" t="t" r="r" b="b"/>
              <a:pathLst>
                <a:path w="5372577" h="2977268">
                  <a:moveTo>
                    <a:pt x="5248116" y="2977268"/>
                  </a:moveTo>
                  <a:lnTo>
                    <a:pt x="124460" y="2977268"/>
                  </a:lnTo>
                  <a:cubicBezTo>
                    <a:pt x="55880" y="2977268"/>
                    <a:pt x="0" y="2921388"/>
                    <a:pt x="0" y="28528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2852808"/>
                  </a:lnTo>
                  <a:cubicBezTo>
                    <a:pt x="5372577" y="2921388"/>
                    <a:pt x="5316696" y="2977268"/>
                    <a:pt x="5248116" y="2977268"/>
                  </a:cubicBezTo>
                  <a:close/>
                </a:path>
              </a:pathLst>
            </a:custGeom>
            <a:solidFill>
              <a:srgbClr val="405F8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58635" y="2876923"/>
            <a:ext cx="6939085" cy="3845364"/>
            <a:chOff x="0" y="0"/>
            <a:chExt cx="5372576" cy="29772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2577" cy="2977268"/>
            </a:xfrm>
            <a:custGeom>
              <a:avLst/>
              <a:gdLst/>
              <a:ahLst/>
              <a:cxnLst/>
              <a:rect l="l" t="t" r="r" b="b"/>
              <a:pathLst>
                <a:path w="5372577" h="2977268">
                  <a:moveTo>
                    <a:pt x="5248116" y="2977268"/>
                  </a:moveTo>
                  <a:lnTo>
                    <a:pt x="124460" y="2977268"/>
                  </a:lnTo>
                  <a:cubicBezTo>
                    <a:pt x="55880" y="2977268"/>
                    <a:pt x="0" y="2921388"/>
                    <a:pt x="0" y="28528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2852808"/>
                  </a:lnTo>
                  <a:cubicBezTo>
                    <a:pt x="5372577" y="2921388"/>
                    <a:pt x="5316696" y="2977268"/>
                    <a:pt x="5248116" y="2977268"/>
                  </a:cubicBezTo>
                  <a:close/>
                </a:path>
              </a:pathLst>
            </a:custGeom>
            <a:solidFill>
              <a:srgbClr val="405F8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981387" y="838703"/>
            <a:ext cx="14325226" cy="1354392"/>
          </a:xfrm>
          <a:custGeom>
            <a:avLst/>
            <a:gdLst/>
            <a:ahLst/>
            <a:cxnLst/>
            <a:rect l="l" t="t" r="r" b="b"/>
            <a:pathLst>
              <a:path w="14325226" h="1354392">
                <a:moveTo>
                  <a:pt x="0" y="0"/>
                </a:moveTo>
                <a:lnTo>
                  <a:pt x="14325226" y="0"/>
                </a:lnTo>
                <a:lnTo>
                  <a:pt x="14325226" y="1354393"/>
                </a:lnTo>
                <a:lnTo>
                  <a:pt x="0" y="135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21" t="-163510" r="-2104" b="-323812"/>
            </a:stretch>
          </a:blipFill>
          <a:ln w="114300" cap="sq">
            <a:solidFill>
              <a:srgbClr val="4E6B9A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34549" y="8096286"/>
            <a:ext cx="18253452" cy="1028700"/>
            <a:chOff x="0" y="0"/>
            <a:chExt cx="5151386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51386" cy="270933"/>
            </a:xfrm>
            <a:custGeom>
              <a:avLst/>
              <a:gdLst/>
              <a:ahLst/>
              <a:cxnLst/>
              <a:rect l="l" t="t" r="r" b="b"/>
              <a:pathLst>
                <a:path w="5151386" h="270933">
                  <a:moveTo>
                    <a:pt x="0" y="0"/>
                  </a:moveTo>
                  <a:lnTo>
                    <a:pt x="5151386" y="0"/>
                  </a:lnTo>
                  <a:lnTo>
                    <a:pt x="5151386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83C6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151386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600060" y="3307180"/>
            <a:ext cx="6656234" cy="278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2"/>
              </a:lnSpc>
            </a:pPr>
            <a:r>
              <a:rPr lang="en-US" sz="42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AGGREGATE STOP LOSS </a:t>
            </a:r>
          </a:p>
          <a:p>
            <a:pPr algn="ctr">
              <a:lnSpc>
                <a:spcPts val="5922"/>
              </a:lnSpc>
            </a:pPr>
            <a:endParaRPr lang="en-US" sz="4200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ctr">
              <a:lnSpc>
                <a:spcPts val="5922"/>
              </a:lnSpc>
            </a:pPr>
            <a:endParaRPr lang="en-US" sz="4200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0" lvl="0" indent="0" algn="ctr">
              <a:lnSpc>
                <a:spcPts val="4512"/>
              </a:lnSpc>
            </a:pPr>
            <a:r>
              <a:rPr lang="en-US" sz="32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CAPS TOTAL PLAN LIABILITY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1949" y="3259555"/>
            <a:ext cx="6828524" cy="297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1"/>
              </a:lnSpc>
            </a:pPr>
            <a:r>
              <a:rPr lang="en-US" sz="4414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SPECIFIC STOP-LOSS</a:t>
            </a:r>
          </a:p>
          <a:p>
            <a:pPr algn="ctr">
              <a:lnSpc>
                <a:spcPts val="6968"/>
              </a:lnSpc>
            </a:pPr>
            <a:endParaRPr lang="en-US" sz="4414" b="1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0" lvl="0" indent="0" algn="ctr">
              <a:lnSpc>
                <a:spcPts val="5045"/>
              </a:lnSpc>
            </a:pPr>
            <a:r>
              <a:rPr lang="en-US" sz="3363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 </a:t>
            </a:r>
            <a:r>
              <a:rPr lang="en-US" sz="3363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PROTECTS AGAINST LARGE INDIVIDUAL CLAIMS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35091" y="1182525"/>
            <a:ext cx="885557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9"/>
              </a:lnSpc>
            </a:pPr>
            <a:r>
              <a:rPr lang="en-US" sz="439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MEDICAL STOP-LOSS REFRESHER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8151552"/>
            <a:ext cx="18253451" cy="81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7"/>
              </a:lnSpc>
            </a:pPr>
            <a:r>
              <a:rPr lang="en-US" sz="4681" b="1" i="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“Stop-loss is the safety net. The question is who owns the net”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27694" y="1195876"/>
            <a:ext cx="10431606" cy="758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360"/>
              </a:lnSpc>
            </a:pPr>
            <a:r>
              <a:rPr lang="en-US" sz="80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“CAPTIVES DON’T INCREASE RISK, THEY </a:t>
            </a:r>
            <a:r>
              <a:rPr lang="en-US" sz="80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REALLOCATE </a:t>
            </a:r>
            <a:r>
              <a:rPr lang="en-US" sz="800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IT INTELLIGENTLY.”</a:t>
            </a:r>
          </a:p>
        </p:txBody>
      </p:sp>
      <p:sp>
        <p:nvSpPr>
          <p:cNvPr id="3" name="Freeform 3"/>
          <p:cNvSpPr/>
          <p:nvPr/>
        </p:nvSpPr>
        <p:spPr>
          <a:xfrm>
            <a:off x="289350" y="2248944"/>
            <a:ext cx="5039658" cy="7070949"/>
          </a:xfrm>
          <a:custGeom>
            <a:avLst/>
            <a:gdLst/>
            <a:ahLst/>
            <a:cxnLst/>
            <a:rect l="l" t="t" r="r" b="b"/>
            <a:pathLst>
              <a:path w="5039658" h="7070949">
                <a:moveTo>
                  <a:pt x="0" y="0"/>
                </a:moveTo>
                <a:lnTo>
                  <a:pt x="5039658" y="0"/>
                </a:lnTo>
                <a:lnTo>
                  <a:pt x="5039658" y="7070949"/>
                </a:lnTo>
                <a:lnTo>
                  <a:pt x="0" y="7070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8177" y="100712"/>
            <a:ext cx="13091645" cy="10287000"/>
          </a:xfrm>
          <a:custGeom>
            <a:avLst/>
            <a:gdLst/>
            <a:ahLst/>
            <a:cxnLst/>
            <a:rect l="l" t="t" r="r" b="b"/>
            <a:pathLst>
              <a:path w="13091645" h="10287000">
                <a:moveTo>
                  <a:pt x="0" y="0"/>
                </a:moveTo>
                <a:lnTo>
                  <a:pt x="13091646" y="0"/>
                </a:lnTo>
                <a:lnTo>
                  <a:pt x="130916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5" t="-3514" r="-112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83970">
            <a:off x="-69725" y="1275035"/>
            <a:ext cx="18427449" cy="7271164"/>
          </a:xfrm>
          <a:custGeom>
            <a:avLst/>
            <a:gdLst/>
            <a:ahLst/>
            <a:cxnLst/>
            <a:rect l="l" t="t" r="r" b="b"/>
            <a:pathLst>
              <a:path w="18427449" h="7271164">
                <a:moveTo>
                  <a:pt x="0" y="0"/>
                </a:moveTo>
                <a:lnTo>
                  <a:pt x="18427450" y="0"/>
                </a:lnTo>
                <a:lnTo>
                  <a:pt x="18427450" y="7271165"/>
                </a:lnTo>
                <a:lnTo>
                  <a:pt x="0" y="727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2940050"/>
            <a:ext cx="18427449" cy="7271164"/>
          </a:xfrm>
          <a:custGeom>
            <a:avLst/>
            <a:gdLst/>
            <a:ahLst/>
            <a:cxnLst/>
            <a:rect l="l" t="t" r="r" b="b"/>
            <a:pathLst>
              <a:path w="18427449" h="7271164">
                <a:moveTo>
                  <a:pt x="0" y="0"/>
                </a:moveTo>
                <a:lnTo>
                  <a:pt x="18427449" y="0"/>
                </a:lnTo>
                <a:lnTo>
                  <a:pt x="18427449" y="7271164"/>
                </a:lnTo>
                <a:lnTo>
                  <a:pt x="0" y="7271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23632" y="-510755"/>
            <a:ext cx="18511632" cy="12364228"/>
          </a:xfrm>
          <a:custGeom>
            <a:avLst/>
            <a:gdLst/>
            <a:ahLst/>
            <a:cxnLst/>
            <a:rect l="l" t="t" r="r" b="b"/>
            <a:pathLst>
              <a:path w="18511632" h="12364228">
                <a:moveTo>
                  <a:pt x="0" y="0"/>
                </a:moveTo>
                <a:lnTo>
                  <a:pt x="18511632" y="0"/>
                </a:lnTo>
                <a:lnTo>
                  <a:pt x="18511632" y="12364227"/>
                </a:lnTo>
                <a:lnTo>
                  <a:pt x="0" y="1236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07599" y="337011"/>
            <a:ext cx="15297758" cy="1694050"/>
            <a:chOff x="0" y="0"/>
            <a:chExt cx="20397010" cy="2258733"/>
          </a:xfrm>
          <a:solidFill>
            <a:schemeClr val="tx2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0397010" cy="2258733"/>
            </a:xfrm>
            <a:custGeom>
              <a:avLst/>
              <a:gdLst/>
              <a:ahLst/>
              <a:cxnLst/>
              <a:rect l="l" t="t" r="r" b="b"/>
              <a:pathLst>
                <a:path w="20397010" h="2258733">
                  <a:moveTo>
                    <a:pt x="0" y="0"/>
                  </a:moveTo>
                  <a:lnTo>
                    <a:pt x="20397010" y="0"/>
                  </a:lnTo>
                  <a:lnTo>
                    <a:pt x="20397010" y="2258733"/>
                  </a:lnTo>
                  <a:lnTo>
                    <a:pt x="0" y="225873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4300" cap="sq">
              <a:solidFill>
                <a:srgbClr val="012E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51313" y="605993"/>
              <a:ext cx="17494384" cy="1046746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WHO IS A GOOD FIT FOR A CAPTIVE?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393815"/>
            <a:ext cx="6636052" cy="5033605"/>
            <a:chOff x="0" y="0"/>
            <a:chExt cx="8848070" cy="671147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8848070" cy="6711474"/>
              <a:chOff x="0" y="0"/>
              <a:chExt cx="1568526" cy="118976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568526" cy="1189764"/>
              </a:xfrm>
              <a:custGeom>
                <a:avLst/>
                <a:gdLst/>
                <a:ahLst/>
                <a:cxnLst/>
                <a:rect l="l" t="t" r="r" b="b"/>
                <a:pathLst>
                  <a:path w="1568526" h="1189764">
                    <a:moveTo>
                      <a:pt x="120896" y="0"/>
                    </a:moveTo>
                    <a:lnTo>
                      <a:pt x="1447629" y="0"/>
                    </a:lnTo>
                    <a:cubicBezTo>
                      <a:pt x="1479693" y="0"/>
                      <a:pt x="1510444" y="12737"/>
                      <a:pt x="1533116" y="35410"/>
                    </a:cubicBezTo>
                    <a:cubicBezTo>
                      <a:pt x="1555788" y="58082"/>
                      <a:pt x="1568526" y="88833"/>
                      <a:pt x="1568526" y="120896"/>
                    </a:cubicBezTo>
                    <a:lnTo>
                      <a:pt x="1568526" y="1068868"/>
                    </a:lnTo>
                    <a:cubicBezTo>
                      <a:pt x="1568526" y="1135637"/>
                      <a:pt x="1514399" y="1189764"/>
                      <a:pt x="1447629" y="1189764"/>
                    </a:cubicBezTo>
                    <a:lnTo>
                      <a:pt x="120896" y="1189764"/>
                    </a:lnTo>
                    <a:cubicBezTo>
                      <a:pt x="54127" y="1189764"/>
                      <a:pt x="0" y="1135637"/>
                      <a:pt x="0" y="1068868"/>
                    </a:cubicBezTo>
                    <a:lnTo>
                      <a:pt x="0" y="120896"/>
                    </a:lnTo>
                    <a:cubicBezTo>
                      <a:pt x="0" y="54127"/>
                      <a:pt x="54127" y="0"/>
                      <a:pt x="120896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568526" cy="12088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8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45627" y="1579523"/>
              <a:ext cx="7956816" cy="405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3398" lvl="1" indent="-266699" algn="l">
                <a:lnSpc>
                  <a:spcPts val="5015"/>
                </a:lnSpc>
                <a:buFont typeface="Arial"/>
                <a:buChar char="•"/>
              </a:pPr>
              <a:r>
                <a:rPr lang="en-US" sz="2470" dirty="0">
                  <a:solidFill>
                    <a:srgbClr val="16172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50-1,000 lives</a:t>
              </a:r>
            </a:p>
            <a:p>
              <a:pPr marL="533398" lvl="1" indent="-266699" algn="l">
                <a:lnSpc>
                  <a:spcPts val="5015"/>
                </a:lnSpc>
                <a:buFont typeface="Arial"/>
                <a:buChar char="•"/>
              </a:pPr>
              <a:r>
                <a:rPr lang="en-US" sz="2470" dirty="0">
                  <a:solidFill>
                    <a:srgbClr val="16172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Stable population</a:t>
              </a:r>
            </a:p>
            <a:p>
              <a:pPr marL="533398" lvl="1" indent="-266699" algn="l">
                <a:lnSpc>
                  <a:spcPts val="5015"/>
                </a:lnSpc>
                <a:buFont typeface="Arial"/>
                <a:buChar char="•"/>
              </a:pPr>
              <a:r>
                <a:rPr lang="en-US" sz="2470" dirty="0">
                  <a:solidFill>
                    <a:srgbClr val="16172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Already Self Funded or level funded</a:t>
              </a:r>
            </a:p>
            <a:p>
              <a:pPr marL="533398" lvl="1" indent="-266699" algn="l">
                <a:lnSpc>
                  <a:spcPts val="5015"/>
                </a:lnSpc>
                <a:buFont typeface="Arial"/>
                <a:buChar char="•"/>
              </a:pPr>
              <a:r>
                <a:rPr lang="en-US" sz="2470" dirty="0">
                  <a:solidFill>
                    <a:srgbClr val="16172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Willing to Commit 3-5 years</a:t>
              </a:r>
            </a:p>
            <a:p>
              <a:pPr marL="533398" lvl="1" indent="-266699" algn="l">
                <a:lnSpc>
                  <a:spcPts val="5015"/>
                </a:lnSpc>
                <a:buFont typeface="Arial"/>
                <a:buChar char="•"/>
              </a:pPr>
              <a:r>
                <a:rPr lang="en-US" sz="2470" dirty="0">
                  <a:solidFill>
                    <a:srgbClr val="161726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Strategic approach to risk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8134"/>
              <a:ext cx="8107943" cy="55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485" b="1" u="sng" spc="303" dirty="0">
                  <a:solidFill>
                    <a:srgbClr val="16172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STRONG CAPTIVE CANDIDATES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55645" y="3650728"/>
            <a:ext cx="6703655" cy="2985544"/>
            <a:chOff x="0" y="0"/>
            <a:chExt cx="8938207" cy="3980726"/>
          </a:xfrm>
          <a:solidFill>
            <a:schemeClr val="tx2">
              <a:lumMod val="60000"/>
              <a:lumOff val="40000"/>
            </a:schemeClr>
          </a:solidFill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938207" cy="3980726"/>
              <a:chOff x="0" y="0"/>
              <a:chExt cx="1810473" cy="806313"/>
            </a:xfrm>
            <a:grpFill/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10473" cy="806313"/>
              </a:xfrm>
              <a:prstGeom prst="roundRect">
                <a:avLst/>
              </a:pr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1810473" cy="844413"/>
              </a:xfrm>
              <a:prstGeom prst="round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39537" y="1369226"/>
              <a:ext cx="8398670" cy="1831519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507555" lvl="1" indent="-253777" algn="l">
                <a:lnSpc>
                  <a:spcPts val="3291"/>
                </a:lnSpc>
                <a:buFont typeface="Arial"/>
                <a:buChar char="•"/>
              </a:pPr>
              <a:r>
                <a:rPr lang="en-US" sz="2350">
                  <a:solidFill>
                    <a:srgbClr val="11111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High turnover</a:t>
              </a:r>
            </a:p>
            <a:p>
              <a:pPr marL="507555" lvl="1" indent="-253777" algn="l">
                <a:lnSpc>
                  <a:spcPts val="3291"/>
                </a:lnSpc>
                <a:buFont typeface="Arial"/>
                <a:buChar char="•"/>
              </a:pPr>
              <a:r>
                <a:rPr lang="en-US" sz="2350">
                  <a:solidFill>
                    <a:srgbClr val="11111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Short-term cost focus</a:t>
              </a:r>
            </a:p>
            <a:p>
              <a:pPr marL="507555" lvl="1" indent="-253777" algn="l">
                <a:lnSpc>
                  <a:spcPts val="3291"/>
                </a:lnSpc>
                <a:buFont typeface="Arial"/>
                <a:buChar char="•"/>
              </a:pPr>
              <a:r>
                <a:rPr lang="en-US" sz="2350">
                  <a:solidFill>
                    <a:srgbClr val="11111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No appetite for transparency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87035" y="347157"/>
              <a:ext cx="5764138" cy="920157"/>
            </a:xfrm>
            <a:prstGeom prst="round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7"/>
                </a:lnSpc>
                <a:spcBef>
                  <a:spcPct val="0"/>
                </a:spcBef>
              </a:pPr>
              <a:r>
                <a:rPr lang="en-US" sz="3734" b="1" u="sng" spc="455" dirty="0">
                  <a:solidFill>
                    <a:srgbClr val="161726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NOT IDEAL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664752" y="6400497"/>
            <a:ext cx="3583452" cy="2857803"/>
          </a:xfrm>
          <a:custGeom>
            <a:avLst/>
            <a:gdLst/>
            <a:ahLst/>
            <a:cxnLst/>
            <a:rect l="l" t="t" r="r" b="b"/>
            <a:pathLst>
              <a:path w="3583452" h="2857803">
                <a:moveTo>
                  <a:pt x="0" y="0"/>
                </a:moveTo>
                <a:lnTo>
                  <a:pt x="3583452" y="0"/>
                </a:lnTo>
                <a:lnTo>
                  <a:pt x="3583452" y="2857803"/>
                </a:lnTo>
                <a:lnTo>
                  <a:pt x="0" y="285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5903">
            <a:off x="7315897" y="326363"/>
            <a:ext cx="11297553" cy="9494652"/>
          </a:xfrm>
          <a:custGeom>
            <a:avLst/>
            <a:gdLst/>
            <a:ahLst/>
            <a:cxnLst/>
            <a:rect l="l" t="t" r="r" b="b"/>
            <a:pathLst>
              <a:path w="11297553" h="9494652">
                <a:moveTo>
                  <a:pt x="0" y="0"/>
                </a:moveTo>
                <a:lnTo>
                  <a:pt x="11297553" y="0"/>
                </a:lnTo>
                <a:lnTo>
                  <a:pt x="11297553" y="9494652"/>
                </a:lnTo>
                <a:lnTo>
                  <a:pt x="0" y="9494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119835" y="0"/>
            <a:ext cx="13415186" cy="11274346"/>
          </a:xfrm>
          <a:custGeom>
            <a:avLst/>
            <a:gdLst/>
            <a:ahLst/>
            <a:cxnLst/>
            <a:rect l="l" t="t" r="r" b="b"/>
            <a:pathLst>
              <a:path w="13415186" h="11274346">
                <a:moveTo>
                  <a:pt x="0" y="0"/>
                </a:moveTo>
                <a:lnTo>
                  <a:pt x="13415187" y="0"/>
                </a:lnTo>
                <a:lnTo>
                  <a:pt x="13415187" y="11274346"/>
                </a:lnTo>
                <a:lnTo>
                  <a:pt x="0" y="1127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69774" y="534461"/>
            <a:ext cx="15390130" cy="1490821"/>
            <a:chOff x="0" y="0"/>
            <a:chExt cx="20520173" cy="19877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20173" cy="1987762"/>
            </a:xfrm>
            <a:custGeom>
              <a:avLst/>
              <a:gdLst/>
              <a:ahLst/>
              <a:cxnLst/>
              <a:rect l="l" t="t" r="r" b="b"/>
              <a:pathLst>
                <a:path w="20520173" h="1987762">
                  <a:moveTo>
                    <a:pt x="0" y="0"/>
                  </a:moveTo>
                  <a:lnTo>
                    <a:pt x="20520173" y="0"/>
                  </a:lnTo>
                  <a:lnTo>
                    <a:pt x="20520173" y="1987762"/>
                  </a:lnTo>
                  <a:lnTo>
                    <a:pt x="0" y="1987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285" t="-203140" b="-252331"/>
              </a:stretch>
            </a:blipFill>
            <a:ln w="114300" cap="sq">
              <a:solidFill>
                <a:srgbClr val="ACB4B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24937" y="466831"/>
              <a:ext cx="16670299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40"/>
                </a:lnSpc>
                <a:spcBef>
                  <a:spcPct val="0"/>
                </a:spcBef>
              </a:pPr>
              <a:r>
                <a:rPr lang="en-US" sz="5200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UNDERWRITING &amp; POOLING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23802" y="2363957"/>
            <a:ext cx="5960867" cy="4492603"/>
            <a:chOff x="0" y="0"/>
            <a:chExt cx="7947823" cy="599013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947823" cy="5990137"/>
              <a:chOff x="0" y="0"/>
              <a:chExt cx="1793440" cy="135168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3440" cy="1351684"/>
              </a:xfrm>
              <a:custGeom>
                <a:avLst/>
                <a:gdLst/>
                <a:ahLst/>
                <a:cxnLst/>
                <a:rect l="l" t="t" r="r" b="b"/>
                <a:pathLst>
                  <a:path w="1793440" h="1351684">
                    <a:moveTo>
                      <a:pt x="158004" y="0"/>
                    </a:moveTo>
                    <a:lnTo>
                      <a:pt x="1635436" y="0"/>
                    </a:lnTo>
                    <a:cubicBezTo>
                      <a:pt x="1722699" y="0"/>
                      <a:pt x="1793440" y="70741"/>
                      <a:pt x="1793440" y="158004"/>
                    </a:cubicBezTo>
                    <a:lnTo>
                      <a:pt x="1793440" y="1193681"/>
                    </a:lnTo>
                    <a:cubicBezTo>
                      <a:pt x="1793440" y="1280944"/>
                      <a:pt x="1722699" y="1351684"/>
                      <a:pt x="1635436" y="1351684"/>
                    </a:cubicBezTo>
                    <a:lnTo>
                      <a:pt x="158004" y="1351684"/>
                    </a:lnTo>
                    <a:cubicBezTo>
                      <a:pt x="70741" y="1351684"/>
                      <a:pt x="0" y="1280944"/>
                      <a:pt x="0" y="1193681"/>
                    </a:cubicBezTo>
                    <a:lnTo>
                      <a:pt x="0" y="158004"/>
                    </a:lnTo>
                    <a:cubicBezTo>
                      <a:pt x="0" y="70741"/>
                      <a:pt x="70741" y="0"/>
                      <a:pt x="158004" y="0"/>
                    </a:cubicBezTo>
                    <a:close/>
                  </a:path>
                </a:pathLst>
              </a:custGeom>
              <a:solidFill>
                <a:srgbClr val="5C81A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1793440" cy="1408834"/>
              </a:xfrm>
              <a:prstGeom prst="rect">
                <a:avLst/>
              </a:prstGeom>
            </p:spPr>
            <p:txBody>
              <a:bodyPr lIns="36554" tIns="36554" rIns="36554" bIns="36554" rtlCol="0" anchor="ctr"/>
              <a:lstStyle/>
              <a:p>
                <a:pPr algn="just">
                  <a:lnSpc>
                    <a:spcPts val="285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43817" y="1453768"/>
              <a:ext cx="7604006" cy="4025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360" lvl="1" indent="-291180" algn="l">
                <a:lnSpc>
                  <a:spcPts val="4046"/>
                </a:lnSpc>
                <a:buFont typeface="Arial"/>
                <a:buChar char="•"/>
              </a:pPr>
              <a:r>
                <a:rPr lang="en-US" sz="2697" spc="3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Claims history</a:t>
              </a:r>
            </a:p>
            <a:p>
              <a:pPr marL="604780" lvl="1" indent="-302390" algn="l">
                <a:lnSpc>
                  <a:spcPts val="4201"/>
                </a:lnSpc>
                <a:buFont typeface="Arial"/>
                <a:buChar char="•"/>
              </a:pPr>
              <a:r>
                <a:rPr lang="en-US" sz="2801" spc="33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Demographics</a:t>
              </a:r>
            </a:p>
            <a:p>
              <a:pPr marL="582360" lvl="1" indent="-291180" algn="l">
                <a:lnSpc>
                  <a:spcPts val="4046"/>
                </a:lnSpc>
                <a:buFont typeface="Arial"/>
                <a:buChar char="•"/>
              </a:pPr>
              <a:r>
                <a:rPr lang="en-US" sz="2697" spc="3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Plan design</a:t>
              </a:r>
            </a:p>
            <a:p>
              <a:pPr marL="582360" lvl="1" indent="-291180" algn="l">
                <a:lnSpc>
                  <a:spcPts val="4046"/>
                </a:lnSpc>
                <a:buFont typeface="Arial"/>
                <a:buChar char="•"/>
              </a:pPr>
              <a:r>
                <a:rPr lang="en-US" sz="2697" spc="3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Lasering strategy</a:t>
              </a:r>
            </a:p>
            <a:p>
              <a:pPr marL="582360" lvl="1" indent="-291180" algn="l">
                <a:lnSpc>
                  <a:spcPts val="4046"/>
                </a:lnSpc>
                <a:buFont typeface="Arial"/>
                <a:buChar char="•"/>
              </a:pPr>
              <a:r>
                <a:rPr lang="en-US" sz="2697" spc="3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Credibility Weighting</a:t>
              </a:r>
            </a:p>
            <a:p>
              <a:pPr marL="582360" lvl="1" indent="-291180" algn="l">
                <a:lnSpc>
                  <a:spcPts val="4046"/>
                </a:lnSpc>
                <a:buFont typeface="Arial"/>
                <a:buChar char="•"/>
              </a:pPr>
              <a:r>
                <a:rPr lang="en-US" sz="2697" spc="32" dirty="0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Industry Risk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0529" y="345965"/>
              <a:ext cx="7457294" cy="745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800"/>
                </a:lnSpc>
              </a:pPr>
              <a:r>
                <a:rPr lang="en-US" sz="3200" b="1" u="sng" spc="38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UNDERWRITING INPUTS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72105" y="2375405"/>
            <a:ext cx="6503892" cy="2310895"/>
            <a:chOff x="0" y="0"/>
            <a:chExt cx="8671855" cy="4276531"/>
          </a:xfrm>
        </p:grpSpPr>
        <p:grpSp>
          <p:nvGrpSpPr>
            <p:cNvPr id="14" name="Group 14"/>
            <p:cNvGrpSpPr/>
            <p:nvPr/>
          </p:nvGrpSpPr>
          <p:grpSpPr>
            <a:xfrm>
              <a:off x="9592" y="0"/>
              <a:ext cx="8662263" cy="4276531"/>
              <a:chOff x="0" y="0"/>
              <a:chExt cx="3419159" cy="168802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419159" cy="1688027"/>
              </a:xfrm>
              <a:custGeom>
                <a:avLst/>
                <a:gdLst/>
                <a:ahLst/>
                <a:cxnLst/>
                <a:rect l="l" t="t" r="r" b="b"/>
                <a:pathLst>
                  <a:path w="3419159" h="1688027">
                    <a:moveTo>
                      <a:pt x="109872" y="0"/>
                    </a:moveTo>
                    <a:lnTo>
                      <a:pt x="3309287" y="0"/>
                    </a:lnTo>
                    <a:cubicBezTo>
                      <a:pt x="3338427" y="0"/>
                      <a:pt x="3366373" y="11576"/>
                      <a:pt x="3386978" y="32181"/>
                    </a:cubicBezTo>
                    <a:cubicBezTo>
                      <a:pt x="3407583" y="52786"/>
                      <a:pt x="3419159" y="80732"/>
                      <a:pt x="3419159" y="109872"/>
                    </a:cubicBezTo>
                    <a:lnTo>
                      <a:pt x="3419159" y="1578156"/>
                    </a:lnTo>
                    <a:cubicBezTo>
                      <a:pt x="3419159" y="1638836"/>
                      <a:pt x="3369968" y="1688027"/>
                      <a:pt x="3309287" y="1688027"/>
                    </a:cubicBezTo>
                    <a:lnTo>
                      <a:pt x="109872" y="1688027"/>
                    </a:lnTo>
                    <a:cubicBezTo>
                      <a:pt x="80732" y="1688027"/>
                      <a:pt x="52786" y="1676452"/>
                      <a:pt x="32181" y="1655847"/>
                    </a:cubicBezTo>
                    <a:cubicBezTo>
                      <a:pt x="11576" y="1635242"/>
                      <a:pt x="0" y="1607296"/>
                      <a:pt x="0" y="1578156"/>
                    </a:cubicBezTo>
                    <a:lnTo>
                      <a:pt x="0" y="109872"/>
                    </a:lnTo>
                    <a:cubicBezTo>
                      <a:pt x="0" y="49191"/>
                      <a:pt x="49191" y="0"/>
                      <a:pt x="109872" y="0"/>
                    </a:cubicBezTo>
                    <a:close/>
                  </a:path>
                </a:pathLst>
              </a:custGeom>
              <a:solidFill>
                <a:srgbClr val="558ED5"/>
              </a:solidFill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:r>
                  <a:rPr lang="en-US" sz="2800" dirty="0">
                    <a:solidFill>
                      <a:schemeClr val="bg1"/>
                    </a:solidFill>
                    <a:latin typeface="Open Sans 1" panose="020B0604020202020204" charset="0"/>
                    <a:ea typeface="Open Sans 1" panose="020B0604020202020204" charset="0"/>
                    <a:cs typeface="Open Sans 1" panose="020B0604020202020204" charset="0"/>
                  </a:rPr>
                  <a:t>Reducing Variance </a:t>
                </a:r>
              </a:p>
              <a:p>
                <a:r>
                  <a:rPr lang="en-US" sz="2800" dirty="0">
                    <a:solidFill>
                      <a:schemeClr val="bg1"/>
                    </a:solidFill>
                    <a:latin typeface="Open Sans 1" panose="020B0604020202020204" charset="0"/>
                    <a:ea typeface="Open Sans 1" panose="020B0604020202020204" charset="0"/>
                    <a:cs typeface="Open Sans 1" panose="020B0604020202020204" charset="0"/>
                  </a:rPr>
                  <a:t>	Not Eliminating Claims </a:t>
                </a: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419159" cy="1726127"/>
              </a:xfrm>
              <a:prstGeom prst="rect">
                <a:avLst/>
              </a:prstGeom>
            </p:spPr>
            <p:txBody>
              <a:bodyPr lIns="27573" tIns="27573" rIns="27573" bIns="27573" rtlCol="0" anchor="ctr"/>
              <a:lstStyle/>
              <a:p>
                <a:pPr marL="410210" lvl="1" indent="-205105" algn="ctr">
                  <a:lnSpc>
                    <a:spcPts val="2659"/>
                  </a:lnSpc>
                  <a:buAutoNum type="arabicPeriod"/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34114" y="252351"/>
              <a:ext cx="7363836" cy="655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30"/>
                </a:lnSpc>
              </a:pPr>
              <a:r>
                <a:rPr lang="en-US" sz="2950" b="1" u="sng" dirty="0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SUCCESS IS DETERMINED BY: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88911"/>
              <a:ext cx="8432063" cy="62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3919"/>
                </a:lnSpc>
                <a:buAutoNum type="arabicPeriod"/>
              </a:pPr>
              <a:endParaRPr lang="en-US" sz="2799" i="1" dirty="0">
                <a:solidFill>
                  <a:srgbClr val="FFFFFF"/>
                </a:solidFill>
                <a:latin typeface="Open Sans 1 Italics"/>
                <a:ea typeface="Open Sans 1 Italics"/>
                <a:cs typeface="Open Sans 1 Italics"/>
                <a:sym typeface="Open Sans 1 Italics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10627" y="7986180"/>
            <a:ext cx="13605992" cy="1535410"/>
            <a:chOff x="0" y="0"/>
            <a:chExt cx="18141322" cy="2047213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8141322" cy="2047213"/>
              <a:chOff x="0" y="0"/>
              <a:chExt cx="4093620" cy="461957"/>
            </a:xfrm>
            <a:grpFill/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093620" cy="461957"/>
              </a:xfrm>
              <a:custGeom>
                <a:avLst/>
                <a:gdLst/>
                <a:ahLst/>
                <a:cxnLst/>
                <a:rect l="l" t="t" r="r" b="b"/>
                <a:pathLst>
                  <a:path w="4093620" h="461957">
                    <a:moveTo>
                      <a:pt x="56901" y="0"/>
                    </a:moveTo>
                    <a:lnTo>
                      <a:pt x="4036719" y="0"/>
                    </a:lnTo>
                    <a:cubicBezTo>
                      <a:pt x="4068144" y="0"/>
                      <a:pt x="4093620" y="25475"/>
                      <a:pt x="4093620" y="56901"/>
                    </a:cubicBezTo>
                    <a:lnTo>
                      <a:pt x="4093620" y="405056"/>
                    </a:lnTo>
                    <a:cubicBezTo>
                      <a:pt x="4093620" y="436482"/>
                      <a:pt x="4068144" y="461957"/>
                      <a:pt x="4036719" y="461957"/>
                    </a:cubicBezTo>
                    <a:lnTo>
                      <a:pt x="56901" y="461957"/>
                    </a:lnTo>
                    <a:cubicBezTo>
                      <a:pt x="41810" y="461957"/>
                      <a:pt x="27337" y="455962"/>
                      <a:pt x="16666" y="445291"/>
                    </a:cubicBezTo>
                    <a:cubicBezTo>
                      <a:pt x="5995" y="434620"/>
                      <a:pt x="0" y="420147"/>
                      <a:pt x="0" y="405056"/>
                    </a:cubicBezTo>
                    <a:lnTo>
                      <a:pt x="0" y="56901"/>
                    </a:lnTo>
                    <a:cubicBezTo>
                      <a:pt x="0" y="25475"/>
                      <a:pt x="25475" y="0"/>
                      <a:pt x="56901" y="0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76200"/>
                <a:ext cx="4093620" cy="538157"/>
              </a:xfrm>
              <a:prstGeom prst="rect">
                <a:avLst/>
              </a:prstGeom>
              <a:grpFill/>
            </p:spPr>
            <p:txBody>
              <a:bodyPr lIns="44469" tIns="44469" rIns="44469" bIns="44469" rtlCol="0" anchor="ctr"/>
              <a:lstStyle/>
              <a:p>
                <a:pPr algn="just">
                  <a:lnSpc>
                    <a:spcPts val="375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04178" y="186609"/>
              <a:ext cx="17649646" cy="157874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46"/>
                </a:lnSpc>
              </a:pPr>
              <a:r>
                <a:rPr lang="en-US" sz="3297" i="1" spc="39">
                  <a:solidFill>
                    <a:srgbClr val="FFFFFF"/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Underwriting is </a:t>
              </a:r>
              <a:r>
                <a:rPr lang="en-US" sz="3297" b="1" i="1" spc="39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portfolio-based</a:t>
              </a:r>
              <a:r>
                <a:rPr lang="en-US" sz="3297" i="1" spc="39">
                  <a:solidFill>
                    <a:srgbClr val="FFFFFF"/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, not employer-isolated</a:t>
              </a:r>
            </a:p>
            <a:p>
              <a:pPr algn="ctr">
                <a:lnSpc>
                  <a:spcPts val="4946"/>
                </a:lnSpc>
              </a:pPr>
              <a:r>
                <a:rPr lang="en-US" sz="3297" i="1" spc="39">
                  <a:solidFill>
                    <a:srgbClr val="FFFFFF"/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Stability of the GROUP matters more than any single member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C86B7B-24D1-42E6-E5EF-E26B2F509C87}"/>
              </a:ext>
            </a:extLst>
          </p:cNvPr>
          <p:cNvSpPr/>
          <p:nvPr/>
        </p:nvSpPr>
        <p:spPr>
          <a:xfrm>
            <a:off x="9579299" y="4916748"/>
            <a:ext cx="6496697" cy="2281747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425432-A2CB-A652-52BA-8D306D8A1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484" y="5490858"/>
            <a:ext cx="6297714" cy="1737511"/>
          </a:xfrm>
          <a:prstGeom prst="rect">
            <a:avLst/>
          </a:prstGeom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DFDC45F1-ED5D-113E-63C1-4AE9722BE90C}"/>
              </a:ext>
            </a:extLst>
          </p:cNvPr>
          <p:cNvSpPr/>
          <p:nvPr/>
        </p:nvSpPr>
        <p:spPr>
          <a:xfrm>
            <a:off x="14433338" y="3145631"/>
            <a:ext cx="914400" cy="914400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CA64C0-E89E-2632-55FD-048E01C3B0E1}"/>
              </a:ext>
            </a:extLst>
          </p:cNvPr>
          <p:cNvSpPr txBox="1"/>
          <p:nvPr/>
        </p:nvSpPr>
        <p:spPr>
          <a:xfrm>
            <a:off x="10863264" y="5166780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Open Sans 1" panose="020B0604020202020204" charset="0"/>
                <a:ea typeface="Open Sans 1" panose="020B0604020202020204" charset="0"/>
                <a:cs typeface="Open Sans 1" panose="020B0604020202020204" charset="0"/>
              </a:rPr>
              <a:t>WHY POOLING MATTERS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E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98921" y="3485207"/>
            <a:ext cx="23804157" cy="8966233"/>
          </a:xfrm>
          <a:custGeom>
            <a:avLst/>
            <a:gdLst/>
            <a:ahLst/>
            <a:cxnLst/>
            <a:rect l="l" t="t" r="r" b="b"/>
            <a:pathLst>
              <a:path w="23804157" h="8966233">
                <a:moveTo>
                  <a:pt x="0" y="0"/>
                </a:moveTo>
                <a:lnTo>
                  <a:pt x="23804158" y="0"/>
                </a:lnTo>
                <a:lnTo>
                  <a:pt x="23804158" y="8966232"/>
                </a:lnTo>
                <a:lnTo>
                  <a:pt x="0" y="896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661573" y="-2764801"/>
            <a:ext cx="23804157" cy="8966233"/>
          </a:xfrm>
          <a:custGeom>
            <a:avLst/>
            <a:gdLst/>
            <a:ahLst/>
            <a:cxnLst/>
            <a:rect l="l" t="t" r="r" b="b"/>
            <a:pathLst>
              <a:path w="23804157" h="8966233">
                <a:moveTo>
                  <a:pt x="0" y="0"/>
                </a:moveTo>
                <a:lnTo>
                  <a:pt x="23804157" y="0"/>
                </a:lnTo>
                <a:lnTo>
                  <a:pt x="23804157" y="8966233"/>
                </a:lnTo>
                <a:lnTo>
                  <a:pt x="0" y="8966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50525" y="1005798"/>
            <a:ext cx="15855842" cy="1212290"/>
            <a:chOff x="0" y="0"/>
            <a:chExt cx="21141123" cy="16163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41123" cy="1616387"/>
            </a:xfrm>
            <a:custGeom>
              <a:avLst/>
              <a:gdLst/>
              <a:ahLst/>
              <a:cxnLst/>
              <a:rect l="l" t="t" r="r" b="b"/>
              <a:pathLst>
                <a:path w="21141123" h="1616387">
                  <a:moveTo>
                    <a:pt x="0" y="0"/>
                  </a:moveTo>
                  <a:lnTo>
                    <a:pt x="21141123" y="0"/>
                  </a:lnTo>
                  <a:lnTo>
                    <a:pt x="21141123" y="1616387"/>
                  </a:lnTo>
                  <a:lnTo>
                    <a:pt x="0" y="1616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012E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28527" y="335118"/>
              <a:ext cx="20284069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55"/>
                </a:lnSpc>
                <a:spcBef>
                  <a:spcPct val="0"/>
                </a:spcBef>
              </a:pPr>
              <a:r>
                <a:rPr lang="en-US" sz="47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WHY RENEWAL STRATEGY CHANGES IN A CAPTIVE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84850" y="3178800"/>
            <a:ext cx="11387509" cy="945897"/>
            <a:chOff x="0" y="0"/>
            <a:chExt cx="15183345" cy="12611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5183345" cy="1146097"/>
              <a:chOff x="0" y="0"/>
              <a:chExt cx="3087282" cy="2330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87282" cy="233040"/>
              </a:xfrm>
              <a:custGeom>
                <a:avLst/>
                <a:gdLst/>
                <a:ahLst/>
                <a:cxnLst/>
                <a:rect l="l" t="t" r="r" b="b"/>
                <a:pathLst>
                  <a:path w="3087282" h="233040">
                    <a:moveTo>
                      <a:pt x="66046" y="0"/>
                    </a:moveTo>
                    <a:lnTo>
                      <a:pt x="3021236" y="0"/>
                    </a:lnTo>
                    <a:cubicBezTo>
                      <a:pt x="3057712" y="0"/>
                      <a:pt x="3087282" y="29570"/>
                      <a:pt x="3087282" y="66046"/>
                    </a:cubicBezTo>
                    <a:lnTo>
                      <a:pt x="3087282" y="166994"/>
                    </a:lnTo>
                    <a:cubicBezTo>
                      <a:pt x="3087282" y="203470"/>
                      <a:pt x="3057712" y="233040"/>
                      <a:pt x="3021236" y="233040"/>
                    </a:cubicBezTo>
                    <a:lnTo>
                      <a:pt x="66046" y="233040"/>
                    </a:lnTo>
                    <a:cubicBezTo>
                      <a:pt x="29570" y="233040"/>
                      <a:pt x="0" y="203470"/>
                      <a:pt x="0" y="166994"/>
                    </a:cubicBezTo>
                    <a:lnTo>
                      <a:pt x="0" y="66046"/>
                    </a:lnTo>
                    <a:cubicBezTo>
                      <a:pt x="0" y="29570"/>
                      <a:pt x="29570" y="0"/>
                      <a:pt x="66046" y="0"/>
                    </a:cubicBezTo>
                    <a:close/>
                  </a:path>
                </a:pathLst>
              </a:custGeom>
              <a:solidFill>
                <a:srgbClr val="183C67">
                  <a:alpha val="7490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3087282" cy="2616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412745" y="227429"/>
              <a:ext cx="12357854" cy="1033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8"/>
                </a:lnSpc>
                <a:spcBef>
                  <a:spcPct val="0"/>
                </a:spcBef>
              </a:pPr>
              <a:r>
                <a:rPr lang="en-US" sz="2525" spc="30">
                  <a:solidFill>
                    <a:srgbClr val="FFFFFF">
                      <a:alpha val="74902"/>
                    </a:srgbClr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Traditional stop-loss renewals focus on </a:t>
              </a:r>
              <a:r>
                <a:rPr lang="en-US" sz="2525" i="1" spc="30">
                  <a:solidFill>
                    <a:srgbClr val="FFFFFF">
                      <a:alpha val="74902"/>
                    </a:srgbClr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annual pricing.</a:t>
              </a:r>
            </a:p>
            <a:p>
              <a:pPr algn="ctr">
                <a:lnSpc>
                  <a:spcPts val="1851"/>
                </a:lnSpc>
                <a:spcBef>
                  <a:spcPct val="0"/>
                </a:spcBef>
              </a:pPr>
              <a:endParaRPr lang="en-US" sz="2525" i="1" spc="30">
                <a:solidFill>
                  <a:srgbClr val="FFFFFF">
                    <a:alpha val="74902"/>
                  </a:srgbClr>
                </a:solidFill>
                <a:latin typeface="Open Sans 1 Italics"/>
                <a:ea typeface="Open Sans 1 Italics"/>
                <a:cs typeface="Open Sans 1 Italics"/>
                <a:sym typeface="Open Sans 1 Italics"/>
              </a:endParaRPr>
            </a:p>
            <a:p>
              <a:pPr algn="ctr">
                <a:lnSpc>
                  <a:spcPts val="455"/>
                </a:lnSpc>
                <a:spcBef>
                  <a:spcPct val="0"/>
                </a:spcBef>
              </a:pPr>
              <a:endParaRPr lang="en-US" sz="2525" i="1" spc="30">
                <a:solidFill>
                  <a:srgbClr val="FFFFFF">
                    <a:alpha val="74902"/>
                  </a:srgbClr>
                </a:solidFill>
                <a:latin typeface="Open Sans 1 Italics"/>
                <a:ea typeface="Open Sans 1 Italics"/>
                <a:cs typeface="Open Sans 1 Italics"/>
                <a:sym typeface="Open Sans 1 Itali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88533" y="4778511"/>
            <a:ext cx="11779826" cy="1505647"/>
            <a:chOff x="0" y="0"/>
            <a:chExt cx="15706434" cy="200752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706434" cy="2007529"/>
              <a:chOff x="0" y="0"/>
              <a:chExt cx="2863480" cy="3659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3480" cy="365998"/>
              </a:xfrm>
              <a:custGeom>
                <a:avLst/>
                <a:gdLst/>
                <a:ahLst/>
                <a:cxnLst/>
                <a:rect l="l" t="t" r="r" b="b"/>
                <a:pathLst>
                  <a:path w="2863480" h="365998">
                    <a:moveTo>
                      <a:pt x="71208" y="0"/>
                    </a:moveTo>
                    <a:lnTo>
                      <a:pt x="2792272" y="0"/>
                    </a:lnTo>
                    <a:cubicBezTo>
                      <a:pt x="2831599" y="0"/>
                      <a:pt x="2863480" y="31881"/>
                      <a:pt x="2863480" y="71208"/>
                    </a:cubicBezTo>
                    <a:lnTo>
                      <a:pt x="2863480" y="294790"/>
                    </a:lnTo>
                    <a:cubicBezTo>
                      <a:pt x="2863480" y="313675"/>
                      <a:pt x="2855978" y="331787"/>
                      <a:pt x="2842624" y="345141"/>
                    </a:cubicBezTo>
                    <a:cubicBezTo>
                      <a:pt x="2829270" y="358496"/>
                      <a:pt x="2811158" y="365998"/>
                      <a:pt x="2792272" y="365998"/>
                    </a:cubicBezTo>
                    <a:lnTo>
                      <a:pt x="71208" y="365998"/>
                    </a:lnTo>
                    <a:cubicBezTo>
                      <a:pt x="31881" y="365998"/>
                      <a:pt x="0" y="334117"/>
                      <a:pt x="0" y="294790"/>
                    </a:cubicBezTo>
                    <a:lnTo>
                      <a:pt x="0" y="71208"/>
                    </a:lnTo>
                    <a:cubicBezTo>
                      <a:pt x="0" y="52322"/>
                      <a:pt x="7502" y="34210"/>
                      <a:pt x="20856" y="20856"/>
                    </a:cubicBezTo>
                    <a:cubicBezTo>
                      <a:pt x="34210" y="7502"/>
                      <a:pt x="52322" y="0"/>
                      <a:pt x="71208" y="0"/>
                    </a:cubicBezTo>
                    <a:close/>
                  </a:path>
                </a:pathLst>
              </a:custGeom>
              <a:solidFill>
                <a:srgbClr val="183C67">
                  <a:alpha val="8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863480" cy="4040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512473" y="272510"/>
              <a:ext cx="12681488" cy="1386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3"/>
                </a:lnSpc>
                <a:spcBef>
                  <a:spcPct val="0"/>
                </a:spcBef>
              </a:pPr>
              <a:r>
                <a:rPr lang="en-US" sz="2922" spc="35">
                  <a:solidFill>
                    <a:srgbClr val="FFFFFF">
                      <a:alpha val="84706"/>
                    </a:srgbClr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Captive renewals focus on</a:t>
              </a:r>
              <a:r>
                <a:rPr lang="en-US" sz="2922" b="1" spc="35">
                  <a:solidFill>
                    <a:srgbClr val="FFFFFF">
                      <a:alpha val="84706"/>
                    </a:srgbClr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 long-term </a:t>
              </a:r>
              <a:r>
                <a:rPr lang="en-US" sz="2922" b="1" i="1" spc="35">
                  <a:solidFill>
                    <a:srgbClr val="FFFFFF">
                      <a:alpha val="84706"/>
                    </a:srgbClr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risk behavio</a:t>
              </a:r>
              <a:r>
                <a:rPr lang="en-US" sz="2922" i="1" spc="35">
                  <a:solidFill>
                    <a:srgbClr val="FFFFFF">
                      <a:alpha val="84706"/>
                    </a:srgbClr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r </a:t>
              </a:r>
              <a:r>
                <a:rPr lang="en-US" sz="2922" spc="35">
                  <a:solidFill>
                    <a:srgbClr val="FFFFFF">
                      <a:alpha val="84706"/>
                    </a:srgbClr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and</a:t>
              </a:r>
              <a:r>
                <a:rPr lang="en-US" sz="2922" i="1" spc="35">
                  <a:solidFill>
                    <a:srgbClr val="FFFFFF">
                      <a:alpha val="84706"/>
                    </a:srgbClr>
                  </a:solidFill>
                  <a:latin typeface="Open Sans 1 Italics"/>
                  <a:ea typeface="Open Sans 1 Italics"/>
                  <a:cs typeface="Open Sans 1 Italics"/>
                  <a:sym typeface="Open Sans 1 Italics"/>
                </a:rPr>
                <a:t> </a:t>
              </a:r>
              <a:r>
                <a:rPr lang="en-US" sz="2922" b="1" i="1" spc="35">
                  <a:solidFill>
                    <a:srgbClr val="FFFFFF">
                      <a:alpha val="84706"/>
                    </a:srgbClr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capital management.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98492" y="7316179"/>
            <a:ext cx="12560224" cy="2251097"/>
            <a:chOff x="0" y="0"/>
            <a:chExt cx="16746966" cy="300146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6746966" cy="3001463"/>
              <a:chOff x="0" y="0"/>
              <a:chExt cx="3308043" cy="59288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308043" cy="592882"/>
              </a:xfrm>
              <a:custGeom>
                <a:avLst/>
                <a:gdLst/>
                <a:ahLst/>
                <a:cxnLst/>
                <a:rect l="l" t="t" r="r" b="b"/>
                <a:pathLst>
                  <a:path w="3308043" h="592882">
                    <a:moveTo>
                      <a:pt x="61638" y="0"/>
                    </a:moveTo>
                    <a:lnTo>
                      <a:pt x="3246404" y="0"/>
                    </a:lnTo>
                    <a:cubicBezTo>
                      <a:pt x="3280446" y="0"/>
                      <a:pt x="3308043" y="27596"/>
                      <a:pt x="3308043" y="61638"/>
                    </a:cubicBezTo>
                    <a:lnTo>
                      <a:pt x="3308043" y="531243"/>
                    </a:lnTo>
                    <a:cubicBezTo>
                      <a:pt x="3308043" y="547591"/>
                      <a:pt x="3301548" y="563269"/>
                      <a:pt x="3289989" y="574828"/>
                    </a:cubicBezTo>
                    <a:cubicBezTo>
                      <a:pt x="3278430" y="586388"/>
                      <a:pt x="3262752" y="592882"/>
                      <a:pt x="3246404" y="592882"/>
                    </a:cubicBezTo>
                    <a:lnTo>
                      <a:pt x="61638" y="592882"/>
                    </a:lnTo>
                    <a:cubicBezTo>
                      <a:pt x="27596" y="592882"/>
                      <a:pt x="0" y="565285"/>
                      <a:pt x="0" y="531243"/>
                    </a:cubicBezTo>
                    <a:lnTo>
                      <a:pt x="0" y="61638"/>
                    </a:lnTo>
                    <a:cubicBezTo>
                      <a:pt x="0" y="27596"/>
                      <a:pt x="27596" y="0"/>
                      <a:pt x="61638" y="0"/>
                    </a:cubicBezTo>
                    <a:close/>
                  </a:path>
                </a:pathLst>
              </a:custGeom>
              <a:solidFill>
                <a:srgbClr val="183C67">
                  <a:alpha val="94902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3308043" cy="6309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35912" y="200049"/>
              <a:ext cx="15102892" cy="2258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85"/>
                </a:lnSpc>
                <a:spcBef>
                  <a:spcPct val="0"/>
                </a:spcBef>
              </a:pPr>
              <a:r>
                <a:rPr lang="en-US" sz="4657" b="1" i="1" spc="55">
                  <a:solidFill>
                    <a:srgbClr val="FFFFFF">
                      <a:alpha val="94902"/>
                    </a:srgbClr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Renewal becomes a planning process, not a negotiation.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284" y="-170621"/>
            <a:ext cx="10910974" cy="11897472"/>
          </a:xfrm>
          <a:custGeom>
            <a:avLst/>
            <a:gdLst/>
            <a:ahLst/>
            <a:cxnLst/>
            <a:rect l="l" t="t" r="r" b="b"/>
            <a:pathLst>
              <a:path w="10910974" h="11897472">
                <a:moveTo>
                  <a:pt x="0" y="0"/>
                </a:moveTo>
                <a:lnTo>
                  <a:pt x="10910974" y="0"/>
                </a:lnTo>
                <a:lnTo>
                  <a:pt x="10910974" y="11897472"/>
                </a:lnTo>
                <a:lnTo>
                  <a:pt x="0" y="1189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377026" y="-555736"/>
            <a:ext cx="10910974" cy="11897472"/>
          </a:xfrm>
          <a:custGeom>
            <a:avLst/>
            <a:gdLst/>
            <a:ahLst/>
            <a:cxnLst/>
            <a:rect l="l" t="t" r="r" b="b"/>
            <a:pathLst>
              <a:path w="10910974" h="11897472">
                <a:moveTo>
                  <a:pt x="0" y="0"/>
                </a:moveTo>
                <a:lnTo>
                  <a:pt x="10910974" y="0"/>
                </a:lnTo>
                <a:lnTo>
                  <a:pt x="10910974" y="11897472"/>
                </a:lnTo>
                <a:lnTo>
                  <a:pt x="0" y="11897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39091" y="666526"/>
            <a:ext cx="17409818" cy="1573334"/>
            <a:chOff x="0" y="0"/>
            <a:chExt cx="23213091" cy="209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213091" cy="2097779"/>
            </a:xfrm>
            <a:custGeom>
              <a:avLst/>
              <a:gdLst/>
              <a:ahLst/>
              <a:cxnLst/>
              <a:rect l="l" t="t" r="r" b="b"/>
              <a:pathLst>
                <a:path w="23213091" h="2097779">
                  <a:moveTo>
                    <a:pt x="0" y="0"/>
                  </a:moveTo>
                  <a:lnTo>
                    <a:pt x="23213091" y="0"/>
                  </a:lnTo>
                  <a:lnTo>
                    <a:pt x="23213091" y="2097779"/>
                  </a:lnTo>
                  <a:lnTo>
                    <a:pt x="0" y="2097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143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5036" y="487155"/>
              <a:ext cx="22010178" cy="112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697"/>
                </a:lnSpc>
                <a:spcBef>
                  <a:spcPct val="0"/>
                </a:spcBef>
              </a:pPr>
              <a:r>
                <a:rPr lang="en-US" sz="5581" b="1" dirty="0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TRADITIONAL VS CAPTIVE RENEWAL MINDSET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77000" y="7939253"/>
            <a:ext cx="11627284" cy="1990440"/>
            <a:chOff x="0" y="0"/>
            <a:chExt cx="15503045" cy="265392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5503045" cy="2653921"/>
              <a:chOff x="0" y="0"/>
              <a:chExt cx="3062330" cy="52423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62330" cy="524231"/>
              </a:xfrm>
              <a:custGeom>
                <a:avLst/>
                <a:gdLst/>
                <a:ahLst/>
                <a:cxnLst/>
                <a:rect l="l" t="t" r="r" b="b"/>
                <a:pathLst>
                  <a:path w="3062330" h="524231">
                    <a:moveTo>
                      <a:pt x="66584" y="0"/>
                    </a:moveTo>
                    <a:lnTo>
                      <a:pt x="2995746" y="0"/>
                    </a:lnTo>
                    <a:cubicBezTo>
                      <a:pt x="3032519" y="0"/>
                      <a:pt x="3062330" y="29811"/>
                      <a:pt x="3062330" y="66584"/>
                    </a:cubicBezTo>
                    <a:lnTo>
                      <a:pt x="3062330" y="457647"/>
                    </a:lnTo>
                    <a:cubicBezTo>
                      <a:pt x="3062330" y="494420"/>
                      <a:pt x="3032519" y="524231"/>
                      <a:pt x="2995746" y="524231"/>
                    </a:cubicBezTo>
                    <a:lnTo>
                      <a:pt x="66584" y="524231"/>
                    </a:lnTo>
                    <a:cubicBezTo>
                      <a:pt x="29811" y="524231"/>
                      <a:pt x="0" y="494420"/>
                      <a:pt x="0" y="457647"/>
                    </a:cubicBezTo>
                    <a:lnTo>
                      <a:pt x="0" y="66584"/>
                    </a:lnTo>
                    <a:cubicBezTo>
                      <a:pt x="0" y="29811"/>
                      <a:pt x="29811" y="0"/>
                      <a:pt x="66584" y="0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3062330" cy="5528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83111" y="641160"/>
              <a:ext cx="14380191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1" dirty="0">
                  <a:solidFill>
                    <a:srgbClr val="11111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Multi‑year horizon, surplus participation, proactive governance</a:t>
              </a:r>
            </a:p>
            <a:p>
              <a:pPr marL="386081" lvl="1" indent="-19304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i="1" dirty="0">
                  <a:solidFill>
                    <a:srgbClr val="111111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Objective shifts from lowest rate to lowest total cost of risk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75031" y="6334233"/>
            <a:ext cx="5023183" cy="1248556"/>
            <a:chOff x="0" y="-47873"/>
            <a:chExt cx="1322978" cy="328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1036" cy="252638"/>
            </a:xfrm>
            <a:custGeom>
              <a:avLst/>
              <a:gdLst/>
              <a:ahLst/>
              <a:cxnLst/>
              <a:rect l="l" t="t" r="r" b="b"/>
              <a:pathLst>
                <a:path w="1321036" h="252638">
                  <a:moveTo>
                    <a:pt x="126319" y="0"/>
                  </a:moveTo>
                  <a:lnTo>
                    <a:pt x="1194717" y="0"/>
                  </a:lnTo>
                  <a:cubicBezTo>
                    <a:pt x="1228219" y="0"/>
                    <a:pt x="1260349" y="13309"/>
                    <a:pt x="1284038" y="36998"/>
                  </a:cubicBezTo>
                  <a:cubicBezTo>
                    <a:pt x="1307727" y="60687"/>
                    <a:pt x="1321036" y="92817"/>
                    <a:pt x="1321036" y="126319"/>
                  </a:cubicBezTo>
                  <a:lnTo>
                    <a:pt x="1321036" y="126319"/>
                  </a:lnTo>
                  <a:cubicBezTo>
                    <a:pt x="1321036" y="159821"/>
                    <a:pt x="1307727" y="191950"/>
                    <a:pt x="1284038" y="215640"/>
                  </a:cubicBezTo>
                  <a:cubicBezTo>
                    <a:pt x="1260349" y="239329"/>
                    <a:pt x="1228219" y="252638"/>
                    <a:pt x="1194717" y="252638"/>
                  </a:cubicBezTo>
                  <a:lnTo>
                    <a:pt x="126319" y="252638"/>
                  </a:lnTo>
                  <a:cubicBezTo>
                    <a:pt x="92817" y="252638"/>
                    <a:pt x="60687" y="239329"/>
                    <a:pt x="36998" y="215640"/>
                  </a:cubicBezTo>
                  <a:cubicBezTo>
                    <a:pt x="13309" y="191950"/>
                    <a:pt x="0" y="159821"/>
                    <a:pt x="0" y="126319"/>
                  </a:cubicBezTo>
                  <a:lnTo>
                    <a:pt x="0" y="126319"/>
                  </a:lnTo>
                  <a:cubicBezTo>
                    <a:pt x="0" y="92817"/>
                    <a:pt x="13309" y="60687"/>
                    <a:pt x="36998" y="36998"/>
                  </a:cubicBezTo>
                  <a:cubicBezTo>
                    <a:pt x="60687" y="13309"/>
                    <a:pt x="92817" y="0"/>
                    <a:pt x="12631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942" y="-47873"/>
              <a:ext cx="1321036" cy="328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49"/>
                </a:lnSpc>
              </a:pPr>
              <a:r>
                <a:rPr lang="en-US" sz="4249" b="1" u="sng" dirty="0">
                  <a:solidFill>
                    <a:srgbClr val="111111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CAPTIVE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82341" y="2870548"/>
            <a:ext cx="5129617" cy="1248556"/>
            <a:chOff x="-29974" y="-48887"/>
            <a:chExt cx="1351010" cy="328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1036" cy="252638"/>
            </a:xfrm>
            <a:custGeom>
              <a:avLst/>
              <a:gdLst/>
              <a:ahLst/>
              <a:cxnLst/>
              <a:rect l="l" t="t" r="r" b="b"/>
              <a:pathLst>
                <a:path w="1321036" h="252638">
                  <a:moveTo>
                    <a:pt x="126319" y="0"/>
                  </a:moveTo>
                  <a:lnTo>
                    <a:pt x="1194717" y="0"/>
                  </a:lnTo>
                  <a:cubicBezTo>
                    <a:pt x="1228219" y="0"/>
                    <a:pt x="1260349" y="13309"/>
                    <a:pt x="1284038" y="36998"/>
                  </a:cubicBezTo>
                  <a:cubicBezTo>
                    <a:pt x="1307727" y="60687"/>
                    <a:pt x="1321036" y="92817"/>
                    <a:pt x="1321036" y="126319"/>
                  </a:cubicBezTo>
                  <a:lnTo>
                    <a:pt x="1321036" y="126319"/>
                  </a:lnTo>
                  <a:cubicBezTo>
                    <a:pt x="1321036" y="159821"/>
                    <a:pt x="1307727" y="191950"/>
                    <a:pt x="1284038" y="215640"/>
                  </a:cubicBezTo>
                  <a:cubicBezTo>
                    <a:pt x="1260349" y="239329"/>
                    <a:pt x="1228219" y="252638"/>
                    <a:pt x="1194717" y="252638"/>
                  </a:cubicBezTo>
                  <a:lnTo>
                    <a:pt x="126319" y="252638"/>
                  </a:lnTo>
                  <a:cubicBezTo>
                    <a:pt x="92817" y="252638"/>
                    <a:pt x="60687" y="239329"/>
                    <a:pt x="36998" y="215640"/>
                  </a:cubicBezTo>
                  <a:cubicBezTo>
                    <a:pt x="13309" y="191950"/>
                    <a:pt x="0" y="159821"/>
                    <a:pt x="0" y="126319"/>
                  </a:cubicBezTo>
                  <a:lnTo>
                    <a:pt x="0" y="126319"/>
                  </a:lnTo>
                  <a:cubicBezTo>
                    <a:pt x="0" y="92817"/>
                    <a:pt x="13309" y="60687"/>
                    <a:pt x="36998" y="36998"/>
                  </a:cubicBezTo>
                  <a:cubicBezTo>
                    <a:pt x="60687" y="13309"/>
                    <a:pt x="92817" y="0"/>
                    <a:pt x="12631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29974" y="-48887"/>
              <a:ext cx="1321036" cy="328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49"/>
                </a:lnSpc>
              </a:pPr>
              <a:r>
                <a:rPr lang="en-US" sz="4249" b="1" u="sng" dirty="0">
                  <a:solidFill>
                    <a:srgbClr val="111111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TRADITIONAL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3795" y="4449218"/>
            <a:ext cx="10052900" cy="1543050"/>
            <a:chOff x="0" y="0"/>
            <a:chExt cx="13403867" cy="205740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3403867" cy="1920939"/>
              <a:chOff x="0" y="0"/>
              <a:chExt cx="2647677" cy="37944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647677" cy="379445"/>
              </a:xfrm>
              <a:custGeom>
                <a:avLst/>
                <a:gdLst/>
                <a:ahLst/>
                <a:cxnLst/>
                <a:rect l="l" t="t" r="r" b="b"/>
                <a:pathLst>
                  <a:path w="2647677" h="379445">
                    <a:moveTo>
                      <a:pt x="77012" y="0"/>
                    </a:moveTo>
                    <a:lnTo>
                      <a:pt x="2570666" y="0"/>
                    </a:lnTo>
                    <a:cubicBezTo>
                      <a:pt x="2613198" y="0"/>
                      <a:pt x="2647677" y="34479"/>
                      <a:pt x="2647677" y="77012"/>
                    </a:cubicBezTo>
                    <a:lnTo>
                      <a:pt x="2647677" y="302433"/>
                    </a:lnTo>
                    <a:cubicBezTo>
                      <a:pt x="2647677" y="322858"/>
                      <a:pt x="2639564" y="342446"/>
                      <a:pt x="2625121" y="356888"/>
                    </a:cubicBezTo>
                    <a:cubicBezTo>
                      <a:pt x="2610679" y="371331"/>
                      <a:pt x="2591090" y="379445"/>
                      <a:pt x="2570666" y="379445"/>
                    </a:cubicBezTo>
                    <a:lnTo>
                      <a:pt x="77012" y="379445"/>
                    </a:lnTo>
                    <a:cubicBezTo>
                      <a:pt x="34479" y="379445"/>
                      <a:pt x="0" y="344965"/>
                      <a:pt x="0" y="302433"/>
                    </a:cubicBezTo>
                    <a:lnTo>
                      <a:pt x="0" y="77012"/>
                    </a:lnTo>
                    <a:cubicBezTo>
                      <a:pt x="0" y="34479"/>
                      <a:pt x="34479" y="0"/>
                      <a:pt x="77012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2647677" cy="4080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921230" y="-66675"/>
              <a:ext cx="11407869" cy="2124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78"/>
                </a:lnSpc>
              </a:pPr>
              <a:endParaRPr dirty="0"/>
            </a:p>
            <a:p>
              <a:pPr algn="l">
                <a:lnSpc>
                  <a:spcPts val="4078"/>
                </a:lnSpc>
              </a:pPr>
              <a:r>
                <a:rPr lang="en-US" sz="3398" i="1" dirty="0">
                  <a:solidFill>
                    <a:srgbClr val="111111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annual repricing, carrier retains upside, reactive</a:t>
              </a:r>
            </a:p>
            <a:p>
              <a:pPr algn="l">
                <a:lnSpc>
                  <a:spcPts val="4078"/>
                </a:lnSpc>
              </a:pPr>
              <a:endParaRPr lang="en-US" sz="3398" i="1" dirty="0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8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7373" y="-5336579"/>
            <a:ext cx="21542415" cy="18104604"/>
          </a:xfrm>
          <a:custGeom>
            <a:avLst/>
            <a:gdLst/>
            <a:ahLst/>
            <a:cxnLst/>
            <a:rect l="l" t="t" r="r" b="b"/>
            <a:pathLst>
              <a:path w="21542415" h="18104604">
                <a:moveTo>
                  <a:pt x="0" y="0"/>
                </a:moveTo>
                <a:lnTo>
                  <a:pt x="21542415" y="0"/>
                </a:lnTo>
                <a:lnTo>
                  <a:pt x="21542415" y="18104605"/>
                </a:lnTo>
                <a:lnTo>
                  <a:pt x="0" y="18104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03458" y="568285"/>
            <a:ext cx="15855842" cy="1278965"/>
            <a:chOff x="0" y="0"/>
            <a:chExt cx="21141123" cy="1705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41123" cy="1705287"/>
            </a:xfrm>
            <a:custGeom>
              <a:avLst/>
              <a:gdLst/>
              <a:ahLst/>
              <a:cxnLst/>
              <a:rect l="l" t="t" r="r" b="b"/>
              <a:pathLst>
                <a:path w="21141123" h="1705287">
                  <a:moveTo>
                    <a:pt x="0" y="0"/>
                  </a:moveTo>
                  <a:lnTo>
                    <a:pt x="21141123" y="0"/>
                  </a:lnTo>
                  <a:lnTo>
                    <a:pt x="21141123" y="1705287"/>
                  </a:lnTo>
                  <a:lnTo>
                    <a:pt x="0" y="170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593"/>
              <a:ext cx="21141123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EXPERIENCE REVIEW, WHAT MATTERS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216604"/>
            <a:ext cx="6886173" cy="974948"/>
            <a:chOff x="0" y="0"/>
            <a:chExt cx="9181564" cy="129993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3100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Incurred Claims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764608"/>
            <a:ext cx="6886173" cy="974948"/>
            <a:chOff x="0" y="0"/>
            <a:chExt cx="9181564" cy="129993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100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Frequency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312612"/>
            <a:ext cx="6886173" cy="974948"/>
            <a:chOff x="0" y="0"/>
            <a:chExt cx="9181564" cy="129993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5476" y="312804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Shock Claims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7973360"/>
            <a:ext cx="6886173" cy="974948"/>
            <a:chOff x="0" y="0"/>
            <a:chExt cx="9181564" cy="129993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5476" y="2973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Pool Performance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36710" y="3216604"/>
            <a:ext cx="6886173" cy="974948"/>
            <a:chOff x="0" y="0"/>
            <a:chExt cx="9181564" cy="129993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3100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Paid Claims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373127" y="4764608"/>
            <a:ext cx="6886173" cy="974948"/>
            <a:chOff x="0" y="0"/>
            <a:chExt cx="9181564" cy="129993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3100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Severity Analysis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373127" y="6312612"/>
            <a:ext cx="6886173" cy="974948"/>
            <a:chOff x="0" y="0"/>
            <a:chExt cx="9181564" cy="129993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378842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Structural Trends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536710" y="7973360"/>
            <a:ext cx="6886173" cy="974948"/>
            <a:chOff x="0" y="0"/>
            <a:chExt cx="9181564" cy="1299931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9181564" cy="1299931"/>
              <a:chOff x="0" y="0"/>
              <a:chExt cx="1813642" cy="25677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813642" cy="256777"/>
              </a:xfrm>
              <a:custGeom>
                <a:avLst/>
                <a:gdLst/>
                <a:ahLst/>
                <a:cxnLst/>
                <a:rect l="l" t="t" r="r" b="b"/>
                <a:pathLst>
                  <a:path w="1813642" h="256777">
                    <a:moveTo>
                      <a:pt x="112427" y="0"/>
                    </a:moveTo>
                    <a:lnTo>
                      <a:pt x="1701215" y="0"/>
                    </a:lnTo>
                    <a:cubicBezTo>
                      <a:pt x="1763307" y="0"/>
                      <a:pt x="1813642" y="50335"/>
                      <a:pt x="1813642" y="112427"/>
                    </a:cubicBezTo>
                    <a:lnTo>
                      <a:pt x="1813642" y="144350"/>
                    </a:lnTo>
                    <a:cubicBezTo>
                      <a:pt x="1813642" y="206441"/>
                      <a:pt x="1763307" y="256777"/>
                      <a:pt x="1701215" y="256777"/>
                    </a:cubicBezTo>
                    <a:lnTo>
                      <a:pt x="112427" y="256777"/>
                    </a:lnTo>
                    <a:cubicBezTo>
                      <a:pt x="82610" y="256777"/>
                      <a:pt x="54013" y="244932"/>
                      <a:pt x="32929" y="223847"/>
                    </a:cubicBezTo>
                    <a:cubicBezTo>
                      <a:pt x="11845" y="202763"/>
                      <a:pt x="0" y="174167"/>
                      <a:pt x="0" y="144350"/>
                    </a:cubicBezTo>
                    <a:lnTo>
                      <a:pt x="0" y="112427"/>
                    </a:lnTo>
                    <a:cubicBezTo>
                      <a:pt x="0" y="50335"/>
                      <a:pt x="50335" y="0"/>
                      <a:pt x="112427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813642" cy="2853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210951" y="322729"/>
              <a:ext cx="897061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Individual Experience </a:t>
              </a:r>
            </a:p>
          </p:txBody>
        </p:sp>
      </p:grpSp>
      <p:sp>
        <p:nvSpPr>
          <p:cNvPr id="46" name="Freeform 46"/>
          <p:cNvSpPr/>
          <p:nvPr/>
        </p:nvSpPr>
        <p:spPr>
          <a:xfrm>
            <a:off x="6470133" y="3916169"/>
            <a:ext cx="5087388" cy="4057192"/>
          </a:xfrm>
          <a:custGeom>
            <a:avLst/>
            <a:gdLst/>
            <a:ahLst/>
            <a:cxnLst/>
            <a:rect l="l" t="t" r="r" b="b"/>
            <a:pathLst>
              <a:path w="5087388" h="4057192">
                <a:moveTo>
                  <a:pt x="0" y="0"/>
                </a:moveTo>
                <a:lnTo>
                  <a:pt x="5087388" y="0"/>
                </a:lnTo>
                <a:lnTo>
                  <a:pt x="5087388" y="4057191"/>
                </a:lnTo>
                <a:lnTo>
                  <a:pt x="0" y="4057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534686">
            <a:off x="-474219" y="-1401425"/>
            <a:ext cx="18300962" cy="19955615"/>
          </a:xfrm>
          <a:custGeom>
            <a:avLst/>
            <a:gdLst/>
            <a:ahLst/>
            <a:cxnLst/>
            <a:rect l="l" t="t" r="r" b="b"/>
            <a:pathLst>
              <a:path w="18300962" h="19955615">
                <a:moveTo>
                  <a:pt x="0" y="0"/>
                </a:moveTo>
                <a:lnTo>
                  <a:pt x="18300962" y="0"/>
                </a:lnTo>
                <a:lnTo>
                  <a:pt x="18300962" y="19955615"/>
                </a:lnTo>
                <a:lnTo>
                  <a:pt x="0" y="19955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175230">
            <a:off x="9357302" y="-39077"/>
            <a:ext cx="14477323" cy="15786268"/>
          </a:xfrm>
          <a:custGeom>
            <a:avLst/>
            <a:gdLst/>
            <a:ahLst/>
            <a:cxnLst/>
            <a:rect l="l" t="t" r="r" b="b"/>
            <a:pathLst>
              <a:path w="14477323" h="15786268">
                <a:moveTo>
                  <a:pt x="0" y="0"/>
                </a:moveTo>
                <a:lnTo>
                  <a:pt x="14477324" y="0"/>
                </a:lnTo>
                <a:lnTo>
                  <a:pt x="14477324" y="15786268"/>
                </a:lnTo>
                <a:lnTo>
                  <a:pt x="0" y="1578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971800" y="411962"/>
            <a:ext cx="12344400" cy="1714500"/>
            <a:chOff x="0" y="0"/>
            <a:chExt cx="11704320" cy="1625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03458" y="629730"/>
            <a:ext cx="15855842" cy="1278965"/>
            <a:chOff x="0" y="0"/>
            <a:chExt cx="21141123" cy="17052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141123" cy="1705287"/>
            </a:xfrm>
            <a:custGeom>
              <a:avLst/>
              <a:gdLst/>
              <a:ahLst/>
              <a:cxnLst/>
              <a:rect l="l" t="t" r="r" b="b"/>
              <a:pathLst>
                <a:path w="21141123" h="1705287">
                  <a:moveTo>
                    <a:pt x="0" y="0"/>
                  </a:moveTo>
                  <a:lnTo>
                    <a:pt x="21141123" y="0"/>
                  </a:lnTo>
                  <a:lnTo>
                    <a:pt x="21141123" y="1705287"/>
                  </a:lnTo>
                  <a:lnTo>
                    <a:pt x="0" y="170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5593"/>
              <a:ext cx="21141123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SURPLUS = THE CORE RENEWAL ASSET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15995" y="3600450"/>
            <a:ext cx="15119664" cy="3431561"/>
            <a:chOff x="0" y="0"/>
            <a:chExt cx="3982134" cy="903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82134" cy="903786"/>
            </a:xfrm>
            <a:custGeom>
              <a:avLst/>
              <a:gdLst/>
              <a:ahLst/>
              <a:cxnLst/>
              <a:rect l="l" t="t" r="r" b="b"/>
              <a:pathLst>
                <a:path w="3982134" h="903786">
                  <a:moveTo>
                    <a:pt x="51204" y="0"/>
                  </a:moveTo>
                  <a:lnTo>
                    <a:pt x="3930929" y="0"/>
                  </a:lnTo>
                  <a:cubicBezTo>
                    <a:pt x="3944510" y="0"/>
                    <a:pt x="3957534" y="5395"/>
                    <a:pt x="3967136" y="14997"/>
                  </a:cubicBezTo>
                  <a:cubicBezTo>
                    <a:pt x="3976739" y="24600"/>
                    <a:pt x="3982134" y="37624"/>
                    <a:pt x="3982134" y="51204"/>
                  </a:cubicBezTo>
                  <a:lnTo>
                    <a:pt x="3982134" y="852581"/>
                  </a:lnTo>
                  <a:cubicBezTo>
                    <a:pt x="3982134" y="866162"/>
                    <a:pt x="3976739" y="879186"/>
                    <a:pt x="3967136" y="888788"/>
                  </a:cubicBezTo>
                  <a:cubicBezTo>
                    <a:pt x="3957534" y="898391"/>
                    <a:pt x="3944510" y="903786"/>
                    <a:pt x="3930929" y="903786"/>
                  </a:cubicBezTo>
                  <a:lnTo>
                    <a:pt x="51204" y="903786"/>
                  </a:lnTo>
                  <a:cubicBezTo>
                    <a:pt x="37624" y="903786"/>
                    <a:pt x="24600" y="898391"/>
                    <a:pt x="14997" y="888788"/>
                  </a:cubicBezTo>
                  <a:cubicBezTo>
                    <a:pt x="5395" y="879186"/>
                    <a:pt x="0" y="866162"/>
                    <a:pt x="0" y="852581"/>
                  </a:cubicBezTo>
                  <a:lnTo>
                    <a:pt x="0" y="51204"/>
                  </a:lnTo>
                  <a:cubicBezTo>
                    <a:pt x="0" y="37624"/>
                    <a:pt x="5395" y="24600"/>
                    <a:pt x="14997" y="14997"/>
                  </a:cubicBezTo>
                  <a:cubicBezTo>
                    <a:pt x="24600" y="5395"/>
                    <a:pt x="37624" y="0"/>
                    <a:pt x="51204" y="0"/>
                  </a:cubicBezTo>
                  <a:close/>
                </a:path>
              </a:pathLst>
            </a:custGeom>
            <a:solidFill>
              <a:srgbClr val="183C6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3982134" cy="932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151936" y="3924300"/>
            <a:ext cx="14847780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598" lvl="1" indent="-315299" algn="l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Surplus represents retained underwriting margin</a:t>
            </a:r>
          </a:p>
          <a:p>
            <a:pPr marL="630598" lvl="1" indent="-315299" algn="l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stabilize future renewals and absorb volatility</a:t>
            </a:r>
          </a:p>
          <a:p>
            <a:pPr marL="630598" lvl="1" indent="-315299" algn="l">
              <a:lnSpc>
                <a:spcPts val="5880"/>
              </a:lnSpc>
              <a:buFont typeface="Arial"/>
              <a:buChar char="•"/>
            </a:pPr>
            <a:r>
              <a:rPr lang="en-US" sz="49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Surplus is risk capital, not short‑term savings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236507" y="-679414"/>
            <a:ext cx="34066696" cy="10631648"/>
          </a:xfrm>
          <a:custGeom>
            <a:avLst/>
            <a:gdLst/>
            <a:ahLst/>
            <a:cxnLst/>
            <a:rect l="l" t="t" r="r" b="b"/>
            <a:pathLst>
              <a:path w="34066696" h="10631648">
                <a:moveTo>
                  <a:pt x="0" y="0"/>
                </a:moveTo>
                <a:lnTo>
                  <a:pt x="34066696" y="0"/>
                </a:lnTo>
                <a:lnTo>
                  <a:pt x="34066696" y="10631649"/>
                </a:lnTo>
                <a:lnTo>
                  <a:pt x="0" y="106316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55858" y="386842"/>
            <a:ext cx="15855842" cy="2069540"/>
            <a:chOff x="0" y="0"/>
            <a:chExt cx="21141123" cy="2759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41123" cy="2759387"/>
            </a:xfrm>
            <a:custGeom>
              <a:avLst/>
              <a:gdLst/>
              <a:ahLst/>
              <a:cxnLst/>
              <a:rect l="l" t="t" r="r" b="b"/>
              <a:pathLst>
                <a:path w="21141123" h="2759387">
                  <a:moveTo>
                    <a:pt x="0" y="0"/>
                  </a:moveTo>
                  <a:lnTo>
                    <a:pt x="21141123" y="0"/>
                  </a:lnTo>
                  <a:lnTo>
                    <a:pt x="21141123" y="2759387"/>
                  </a:lnTo>
                  <a:lnTo>
                    <a:pt x="0" y="275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593"/>
              <a:ext cx="21141123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RENEWAL LEVER #1</a:t>
              </a:r>
            </a:p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SPECIFIC DEDUCTIBLE STRATEGY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00841" y="3830757"/>
            <a:ext cx="14486318" cy="4410368"/>
            <a:chOff x="0" y="0"/>
            <a:chExt cx="19315091" cy="58804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315091" cy="5880490"/>
              <a:chOff x="0" y="0"/>
              <a:chExt cx="3815327" cy="1161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815327" cy="1161578"/>
              </a:xfrm>
              <a:custGeom>
                <a:avLst/>
                <a:gdLst/>
                <a:ahLst/>
                <a:cxnLst/>
                <a:rect l="l" t="t" r="r" b="b"/>
                <a:pathLst>
                  <a:path w="3815327" h="1161578">
                    <a:moveTo>
                      <a:pt x="53443" y="0"/>
                    </a:moveTo>
                    <a:lnTo>
                      <a:pt x="3761884" y="0"/>
                    </a:lnTo>
                    <a:cubicBezTo>
                      <a:pt x="3791400" y="0"/>
                      <a:pt x="3815327" y="23927"/>
                      <a:pt x="3815327" y="53443"/>
                    </a:cubicBezTo>
                    <a:lnTo>
                      <a:pt x="3815327" y="1108135"/>
                    </a:lnTo>
                    <a:cubicBezTo>
                      <a:pt x="3815327" y="1122309"/>
                      <a:pt x="3809696" y="1135903"/>
                      <a:pt x="3799674" y="1145925"/>
                    </a:cubicBezTo>
                    <a:cubicBezTo>
                      <a:pt x="3789651" y="1155948"/>
                      <a:pt x="3776058" y="1161578"/>
                      <a:pt x="3761884" y="1161578"/>
                    </a:cubicBezTo>
                    <a:lnTo>
                      <a:pt x="53443" y="1161578"/>
                    </a:lnTo>
                    <a:cubicBezTo>
                      <a:pt x="23927" y="1161578"/>
                      <a:pt x="0" y="1137651"/>
                      <a:pt x="0" y="1108135"/>
                    </a:cubicBezTo>
                    <a:lnTo>
                      <a:pt x="0" y="53443"/>
                    </a:lnTo>
                    <a:cubicBezTo>
                      <a:pt x="0" y="39269"/>
                      <a:pt x="5631" y="25676"/>
                      <a:pt x="15653" y="15653"/>
                    </a:cubicBezTo>
                    <a:cubicBezTo>
                      <a:pt x="25676" y="5631"/>
                      <a:pt x="39269" y="0"/>
                      <a:pt x="53443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815327" cy="119015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16917" y="1075361"/>
              <a:ext cx="18016198" cy="2748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8505" lvl="1" indent="-284253" algn="l">
                <a:lnSpc>
                  <a:spcPts val="5301"/>
                </a:lnSpc>
                <a:buFont typeface="Arial"/>
                <a:buChar char="•"/>
              </a:pPr>
              <a:r>
                <a:rPr lang="en-US" sz="4417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Maintain or increase deductibles based on predictability</a:t>
              </a:r>
            </a:p>
            <a:p>
              <a:pPr marL="568505" lvl="1" indent="-284253" algn="l">
                <a:lnSpc>
                  <a:spcPts val="5301"/>
                </a:lnSpc>
                <a:buFont typeface="Arial"/>
                <a:buChar char="•"/>
              </a:pPr>
              <a:r>
                <a:rPr lang="en-US" sz="4417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Strategic use of lasers where data supports it</a:t>
              </a:r>
            </a:p>
            <a:p>
              <a:pPr marL="568505" lvl="1" indent="-284253" algn="l">
                <a:lnSpc>
                  <a:spcPts val="5301"/>
                </a:lnSpc>
                <a:buFont typeface="Arial"/>
                <a:buChar char="•"/>
              </a:pPr>
              <a:r>
                <a:rPr lang="en-US" sz="4417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Captive pooling reduces individual volatility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48055" y="0"/>
            <a:ext cx="20830317" cy="10137421"/>
          </a:xfrm>
          <a:custGeom>
            <a:avLst/>
            <a:gdLst/>
            <a:ahLst/>
            <a:cxnLst/>
            <a:rect l="l" t="t" r="r" b="b"/>
            <a:pathLst>
              <a:path w="20830317" h="10137421">
                <a:moveTo>
                  <a:pt x="0" y="0"/>
                </a:moveTo>
                <a:lnTo>
                  <a:pt x="20830317" y="0"/>
                </a:lnTo>
                <a:lnTo>
                  <a:pt x="20830317" y="10137421"/>
                </a:lnTo>
                <a:lnTo>
                  <a:pt x="0" y="1013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05675" y="4252988"/>
            <a:ext cx="15501893" cy="3086100"/>
            <a:chOff x="0" y="0"/>
            <a:chExt cx="20669190" cy="4114800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0669190" cy="4114800"/>
              <a:chOff x="0" y="0"/>
              <a:chExt cx="4082803" cy="812800"/>
            </a:xfrm>
            <a:grpFill/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08280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082803" h="812800">
                    <a:moveTo>
                      <a:pt x="0" y="0"/>
                    </a:moveTo>
                    <a:lnTo>
                      <a:pt x="4082803" y="0"/>
                    </a:lnTo>
                    <a:lnTo>
                      <a:pt x="408280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082803" cy="841375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262113" y="396478"/>
              <a:ext cx="19044459" cy="2978944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Aggregates manage frequency risk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Corridor width influences volatility smoothing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Captives allow more rational aggregate pricing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079" y="500858"/>
            <a:ext cx="15855842" cy="2069540"/>
            <a:chOff x="0" y="0"/>
            <a:chExt cx="21141123" cy="2759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41123" cy="2759387"/>
            </a:xfrm>
            <a:custGeom>
              <a:avLst/>
              <a:gdLst/>
              <a:ahLst/>
              <a:cxnLst/>
              <a:rect l="l" t="t" r="r" b="b"/>
              <a:pathLst>
                <a:path w="21141123" h="2759387">
                  <a:moveTo>
                    <a:pt x="0" y="0"/>
                  </a:moveTo>
                  <a:lnTo>
                    <a:pt x="21141123" y="0"/>
                  </a:lnTo>
                  <a:lnTo>
                    <a:pt x="21141123" y="2759387"/>
                  </a:lnTo>
                  <a:lnTo>
                    <a:pt x="0" y="275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5593"/>
              <a:ext cx="21141123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RENEWAL LEVER #2</a:t>
              </a:r>
            </a:p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AGGREGATE COORDIOR DESIGN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953266" y="-1947750"/>
            <a:ext cx="12789196" cy="13945511"/>
          </a:xfrm>
          <a:custGeom>
            <a:avLst/>
            <a:gdLst/>
            <a:ahLst/>
            <a:cxnLst/>
            <a:rect l="l" t="t" r="r" b="b"/>
            <a:pathLst>
              <a:path w="12789196" h="13945511">
                <a:moveTo>
                  <a:pt x="0" y="0"/>
                </a:moveTo>
                <a:lnTo>
                  <a:pt x="12789195" y="0"/>
                </a:lnTo>
                <a:lnTo>
                  <a:pt x="12789195" y="13945511"/>
                </a:lnTo>
                <a:lnTo>
                  <a:pt x="0" y="13945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45701" y="0"/>
            <a:ext cx="8948208" cy="9757246"/>
          </a:xfrm>
          <a:custGeom>
            <a:avLst/>
            <a:gdLst/>
            <a:ahLst/>
            <a:cxnLst/>
            <a:rect l="l" t="t" r="r" b="b"/>
            <a:pathLst>
              <a:path w="8948208" h="9757246">
                <a:moveTo>
                  <a:pt x="0" y="0"/>
                </a:moveTo>
                <a:lnTo>
                  <a:pt x="8948208" y="0"/>
                </a:lnTo>
                <a:lnTo>
                  <a:pt x="8948208" y="9757246"/>
                </a:lnTo>
                <a:lnTo>
                  <a:pt x="0" y="9757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82599" y="3378493"/>
            <a:ext cx="6649735" cy="3691404"/>
            <a:chOff x="0" y="0"/>
            <a:chExt cx="5148547" cy="28580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8547" cy="2858065"/>
            </a:xfrm>
            <a:custGeom>
              <a:avLst/>
              <a:gdLst/>
              <a:ahLst/>
              <a:cxnLst/>
              <a:rect l="l" t="t" r="r" b="b"/>
              <a:pathLst>
                <a:path w="5148547" h="2858065">
                  <a:moveTo>
                    <a:pt x="5024087" y="2858064"/>
                  </a:moveTo>
                  <a:lnTo>
                    <a:pt x="124460" y="2858064"/>
                  </a:lnTo>
                  <a:cubicBezTo>
                    <a:pt x="55880" y="2858064"/>
                    <a:pt x="0" y="2802184"/>
                    <a:pt x="0" y="27336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24088" y="0"/>
                  </a:lnTo>
                  <a:cubicBezTo>
                    <a:pt x="5092667" y="0"/>
                    <a:pt x="5148547" y="55880"/>
                    <a:pt x="5148547" y="124460"/>
                  </a:cubicBezTo>
                  <a:lnTo>
                    <a:pt x="5148547" y="2733604"/>
                  </a:lnTo>
                  <a:cubicBezTo>
                    <a:pt x="5148547" y="2802184"/>
                    <a:pt x="5092667" y="2858065"/>
                    <a:pt x="5024088" y="2858065"/>
                  </a:cubicBezTo>
                  <a:close/>
                </a:path>
              </a:pathLst>
            </a:custGeom>
            <a:solidFill>
              <a:srgbClr val="012E5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68740" y="3378493"/>
            <a:ext cx="6939085" cy="3691404"/>
            <a:chOff x="0" y="0"/>
            <a:chExt cx="5372576" cy="28580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2577" cy="2858065"/>
            </a:xfrm>
            <a:custGeom>
              <a:avLst/>
              <a:gdLst/>
              <a:ahLst/>
              <a:cxnLst/>
              <a:rect l="l" t="t" r="r" b="b"/>
              <a:pathLst>
                <a:path w="5372577" h="2858065">
                  <a:moveTo>
                    <a:pt x="5248116" y="2858064"/>
                  </a:moveTo>
                  <a:lnTo>
                    <a:pt x="124460" y="2858064"/>
                  </a:lnTo>
                  <a:cubicBezTo>
                    <a:pt x="55880" y="2858064"/>
                    <a:pt x="0" y="2802184"/>
                    <a:pt x="0" y="27336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2733604"/>
                  </a:lnTo>
                  <a:cubicBezTo>
                    <a:pt x="5372577" y="2802184"/>
                    <a:pt x="5316696" y="2858065"/>
                    <a:pt x="5248116" y="2858065"/>
                  </a:cubicBezTo>
                  <a:close/>
                </a:path>
              </a:pathLst>
            </a:custGeom>
            <a:solidFill>
              <a:srgbClr val="405F87">
                <a:alpha val="7490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82599" y="831280"/>
            <a:ext cx="14325226" cy="1354392"/>
            <a:chOff x="0" y="0"/>
            <a:chExt cx="19100301" cy="18058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00301" cy="1805856"/>
            </a:xfrm>
            <a:custGeom>
              <a:avLst/>
              <a:gdLst/>
              <a:ahLst/>
              <a:cxnLst/>
              <a:rect l="l" t="t" r="r" b="b"/>
              <a:pathLst>
                <a:path w="19100301" h="1805856">
                  <a:moveTo>
                    <a:pt x="0" y="0"/>
                  </a:moveTo>
                  <a:lnTo>
                    <a:pt x="19100301" y="0"/>
                  </a:lnTo>
                  <a:lnTo>
                    <a:pt x="19100301" y="1805856"/>
                  </a:lnTo>
                  <a:lnTo>
                    <a:pt x="0" y="1805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421" t="-163510" r="-2104" b="-323812"/>
              </a:stretch>
            </a:blipFill>
            <a:ln w="114300" cap="sq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1651" y="458428"/>
              <a:ext cx="15036998" cy="88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79"/>
                </a:lnSpc>
              </a:pPr>
              <a:r>
                <a:rPr lang="en-US" sz="4399" b="1">
                  <a:solidFill>
                    <a:srgbClr val="5C81A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HOW TRADTIONAL STOP-LOSS IS PRICED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40526" y="7585522"/>
            <a:ext cx="14325226" cy="1373442"/>
            <a:chOff x="0" y="0"/>
            <a:chExt cx="19100301" cy="18312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00301" cy="1831256"/>
            </a:xfrm>
            <a:custGeom>
              <a:avLst/>
              <a:gdLst/>
              <a:ahLst/>
              <a:cxnLst/>
              <a:rect l="l" t="t" r="r" b="b"/>
              <a:pathLst>
                <a:path w="19100301" h="1831256">
                  <a:moveTo>
                    <a:pt x="0" y="0"/>
                  </a:moveTo>
                  <a:lnTo>
                    <a:pt x="19100301" y="0"/>
                  </a:lnTo>
                  <a:lnTo>
                    <a:pt x="19100301" y="1831256"/>
                  </a:lnTo>
                  <a:lnTo>
                    <a:pt x="0" y="1831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421" t="-160549" r="-2104" b="-318627"/>
              </a:stretch>
            </a:blipFill>
            <a:ln w="1143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18626" y="522564"/>
              <a:ext cx="16241911" cy="700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  <a:spcBef>
                  <a:spcPct val="0"/>
                </a:spcBef>
              </a:pPr>
              <a:r>
                <a:rPr lang="en-US" sz="2900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TRADITIONAL STOP-LOSS IS A ONE-WAY FINANCIAL TRANSACTION.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8740" y="3834817"/>
            <a:ext cx="6939085" cy="2908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5" lvl="1" indent="-259078" algn="l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Most stop-loss years are profitable for carriers</a:t>
            </a:r>
          </a:p>
          <a:p>
            <a:pPr marL="518155" lvl="1" indent="-259078" algn="l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Profitability is not transparent to employers</a:t>
            </a:r>
          </a:p>
          <a:p>
            <a:pPr marL="518155" lvl="1" indent="-259078" algn="l">
              <a:lnSpc>
                <a:spcPts val="59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Excess profits are retained by the carrier</a:t>
            </a:r>
          </a:p>
          <a:p>
            <a:pPr marL="0" lvl="0" indent="0" algn="l">
              <a:lnSpc>
                <a:spcPts val="5999"/>
              </a:lnSpc>
            </a:pPr>
            <a:endParaRPr lang="en-US" sz="2399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24673" y="3268531"/>
            <a:ext cx="6377835" cy="366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423" lvl="1" indent="-359712" algn="just">
              <a:lnSpc>
                <a:spcPts val="5931"/>
              </a:lnSpc>
              <a:buFont typeface="Arial"/>
              <a:buChar char="•"/>
            </a:pPr>
            <a:r>
              <a:rPr lang="en-US" sz="3332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Expected claims</a:t>
            </a:r>
          </a:p>
          <a:p>
            <a:pPr marL="719423" lvl="1" indent="-359712" algn="just">
              <a:lnSpc>
                <a:spcPts val="5931"/>
              </a:lnSpc>
              <a:buFont typeface="Arial"/>
              <a:buChar char="•"/>
            </a:pPr>
            <a:r>
              <a:rPr lang="en-US" sz="3332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Volatility load</a:t>
            </a:r>
          </a:p>
          <a:p>
            <a:pPr marL="719423" lvl="1" indent="-359712" algn="just">
              <a:lnSpc>
                <a:spcPts val="5931"/>
              </a:lnSpc>
              <a:buFont typeface="Arial"/>
              <a:buChar char="•"/>
            </a:pPr>
            <a:r>
              <a:rPr lang="en-US" sz="3332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Risk margin</a:t>
            </a:r>
          </a:p>
          <a:p>
            <a:pPr marL="719423" lvl="1" indent="-359712" algn="just">
              <a:lnSpc>
                <a:spcPts val="5931"/>
              </a:lnSpc>
              <a:buFont typeface="Arial"/>
              <a:buChar char="•"/>
            </a:pPr>
            <a:r>
              <a:rPr lang="en-US" sz="3332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Carrier profit</a:t>
            </a:r>
          </a:p>
          <a:p>
            <a:pPr marL="719423" lvl="1" indent="-359712" algn="just">
              <a:lnSpc>
                <a:spcPts val="5931"/>
              </a:lnSpc>
              <a:buFont typeface="Arial"/>
              <a:buChar char="•"/>
            </a:pPr>
            <a:r>
              <a:rPr lang="en-US" sz="3332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Capital costs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7569" y="2403773"/>
            <a:ext cx="6654938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u="sng">
                <a:solidFill>
                  <a:srgbClr val="183C67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WHAT EMPLOYERS PAY FOR: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10813" y="2403773"/>
            <a:ext cx="6654938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u="sng">
                <a:solidFill>
                  <a:srgbClr val="183C67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THE REALITY: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64197">
            <a:off x="5573998" y="-2413501"/>
            <a:ext cx="13826505" cy="16776346"/>
          </a:xfrm>
          <a:custGeom>
            <a:avLst/>
            <a:gdLst/>
            <a:ahLst/>
            <a:cxnLst/>
            <a:rect l="l" t="t" r="r" b="b"/>
            <a:pathLst>
              <a:path w="13826505" h="16776346">
                <a:moveTo>
                  <a:pt x="0" y="0"/>
                </a:moveTo>
                <a:lnTo>
                  <a:pt x="13826505" y="0"/>
                </a:lnTo>
                <a:lnTo>
                  <a:pt x="13826505" y="16776347"/>
                </a:lnTo>
                <a:lnTo>
                  <a:pt x="0" y="16776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264197">
            <a:off x="-4539199" y="-1951748"/>
            <a:ext cx="13826505" cy="16776346"/>
          </a:xfrm>
          <a:custGeom>
            <a:avLst/>
            <a:gdLst/>
            <a:ahLst/>
            <a:cxnLst/>
            <a:rect l="l" t="t" r="r" b="b"/>
            <a:pathLst>
              <a:path w="13826505" h="16776346">
                <a:moveTo>
                  <a:pt x="0" y="0"/>
                </a:moveTo>
                <a:lnTo>
                  <a:pt x="13826505" y="0"/>
                </a:lnTo>
                <a:lnTo>
                  <a:pt x="13826505" y="16776347"/>
                </a:lnTo>
                <a:lnTo>
                  <a:pt x="0" y="16776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03458" y="442142"/>
            <a:ext cx="15855842" cy="2069540"/>
            <a:chOff x="0" y="0"/>
            <a:chExt cx="21141123" cy="27593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41123" cy="2759387"/>
            </a:xfrm>
            <a:custGeom>
              <a:avLst/>
              <a:gdLst/>
              <a:ahLst/>
              <a:cxnLst/>
              <a:rect l="l" t="t" r="r" b="b"/>
              <a:pathLst>
                <a:path w="21141123" h="2759387">
                  <a:moveTo>
                    <a:pt x="0" y="0"/>
                  </a:moveTo>
                  <a:lnTo>
                    <a:pt x="21141123" y="0"/>
                  </a:lnTo>
                  <a:lnTo>
                    <a:pt x="21141123" y="2759387"/>
                  </a:lnTo>
                  <a:lnTo>
                    <a:pt x="0" y="275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5593"/>
              <a:ext cx="21141123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RENEWAL LEVER #3</a:t>
              </a:r>
            </a:p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RISK LAYER OPTIMIZATION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7919" y="3600450"/>
            <a:ext cx="14885246" cy="3086100"/>
            <a:chOff x="0" y="0"/>
            <a:chExt cx="19846995" cy="411480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9846995" cy="4114800"/>
              <a:chOff x="0" y="0"/>
              <a:chExt cx="3920394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920394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3920394" h="812800">
                    <a:moveTo>
                      <a:pt x="52011" y="0"/>
                    </a:moveTo>
                    <a:lnTo>
                      <a:pt x="3868383" y="0"/>
                    </a:lnTo>
                    <a:cubicBezTo>
                      <a:pt x="3882177" y="0"/>
                      <a:pt x="3895406" y="5480"/>
                      <a:pt x="3905160" y="15234"/>
                    </a:cubicBezTo>
                    <a:cubicBezTo>
                      <a:pt x="3914915" y="24987"/>
                      <a:pt x="3920394" y="38217"/>
                      <a:pt x="3920394" y="52011"/>
                    </a:cubicBezTo>
                    <a:lnTo>
                      <a:pt x="3920394" y="760789"/>
                    </a:lnTo>
                    <a:cubicBezTo>
                      <a:pt x="3920394" y="789514"/>
                      <a:pt x="3897108" y="812800"/>
                      <a:pt x="3868383" y="812800"/>
                    </a:cubicBezTo>
                    <a:lnTo>
                      <a:pt x="52011" y="812800"/>
                    </a:lnTo>
                    <a:cubicBezTo>
                      <a:pt x="23286" y="812800"/>
                      <a:pt x="0" y="789514"/>
                      <a:pt x="0" y="760789"/>
                    </a:cubicBezTo>
                    <a:lnTo>
                      <a:pt x="0" y="52011"/>
                    </a:lnTo>
                    <a:cubicBezTo>
                      <a:pt x="0" y="23286"/>
                      <a:pt x="23286" y="0"/>
                      <a:pt x="52011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3920394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84223" y="525066"/>
              <a:ext cx="18878550" cy="2978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Employer retained layer (expected losses)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Captive pooled layer (volatility band)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Reinsurance layer (catastrophic protection)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92026" y="-788379"/>
            <a:ext cx="23610053" cy="11470551"/>
          </a:xfrm>
          <a:custGeom>
            <a:avLst/>
            <a:gdLst/>
            <a:ahLst/>
            <a:cxnLst/>
            <a:rect l="l" t="t" r="r" b="b"/>
            <a:pathLst>
              <a:path w="23610053" h="11470551">
                <a:moveTo>
                  <a:pt x="0" y="0"/>
                </a:moveTo>
                <a:lnTo>
                  <a:pt x="23610053" y="0"/>
                </a:lnTo>
                <a:lnTo>
                  <a:pt x="23610053" y="11470551"/>
                </a:lnTo>
                <a:lnTo>
                  <a:pt x="0" y="11470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015995" y="3754036"/>
            <a:ext cx="14286490" cy="3086005"/>
            <a:chOff x="0" y="0"/>
            <a:chExt cx="19048653" cy="41146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9008014" cy="4114673"/>
              <a:chOff x="0" y="0"/>
              <a:chExt cx="3754628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75462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3754628" h="812800">
                    <a:moveTo>
                      <a:pt x="3754628" y="54306"/>
                    </a:moveTo>
                    <a:lnTo>
                      <a:pt x="3754628" y="758494"/>
                    </a:lnTo>
                    <a:cubicBezTo>
                      <a:pt x="3754628" y="772897"/>
                      <a:pt x="3748907" y="786710"/>
                      <a:pt x="3738722" y="796894"/>
                    </a:cubicBezTo>
                    <a:cubicBezTo>
                      <a:pt x="3728538" y="807078"/>
                      <a:pt x="3714725" y="812800"/>
                      <a:pt x="3700322" y="812800"/>
                    </a:cubicBezTo>
                    <a:lnTo>
                      <a:pt x="54306" y="812800"/>
                    </a:lnTo>
                    <a:cubicBezTo>
                      <a:pt x="39903" y="812800"/>
                      <a:pt x="26090" y="807078"/>
                      <a:pt x="15906" y="796894"/>
                    </a:cubicBezTo>
                    <a:cubicBezTo>
                      <a:pt x="5722" y="786710"/>
                      <a:pt x="0" y="772897"/>
                      <a:pt x="0" y="758494"/>
                    </a:cubicBezTo>
                    <a:lnTo>
                      <a:pt x="0" y="54306"/>
                    </a:lnTo>
                    <a:cubicBezTo>
                      <a:pt x="0" y="39903"/>
                      <a:pt x="5722" y="26090"/>
                      <a:pt x="15906" y="15906"/>
                    </a:cubicBezTo>
                    <a:cubicBezTo>
                      <a:pt x="26090" y="5722"/>
                      <a:pt x="39903" y="0"/>
                      <a:pt x="54306" y="0"/>
                    </a:cubicBezTo>
                    <a:lnTo>
                      <a:pt x="3700322" y="0"/>
                    </a:lnTo>
                    <a:cubicBezTo>
                      <a:pt x="3714725" y="0"/>
                      <a:pt x="3728538" y="5722"/>
                      <a:pt x="3738722" y="15906"/>
                    </a:cubicBezTo>
                    <a:cubicBezTo>
                      <a:pt x="3748907" y="26090"/>
                      <a:pt x="3754628" y="39903"/>
                      <a:pt x="3754628" y="5430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3754628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18804" y="363147"/>
              <a:ext cx="18329849" cy="2978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latin typeface="Calibri (MS)"/>
                  <a:ea typeface="Calibri (MS)"/>
                  <a:cs typeface="Calibri (MS)"/>
                  <a:sym typeface="Calibri (MS)"/>
                </a:rPr>
                <a:t>Attachment point and limit optimization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latin typeface="Calibri (MS)"/>
                  <a:ea typeface="Calibri (MS)"/>
                  <a:cs typeface="Calibri (MS)"/>
                  <a:sym typeface="Calibri (MS)"/>
                </a:rPr>
                <a:t>Market cycle awareness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 dirty="0">
                  <a:latin typeface="Calibri (MS)"/>
                  <a:ea typeface="Calibri (MS)"/>
                  <a:cs typeface="Calibri (MS)"/>
                  <a:sym typeface="Calibri (MS)"/>
                </a:rPr>
                <a:t>Loss credibility improves long‑term pricing efficiency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079" y="434202"/>
            <a:ext cx="15855842" cy="2069540"/>
            <a:chOff x="0" y="0"/>
            <a:chExt cx="21141123" cy="2759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41123" cy="2759387"/>
            </a:xfrm>
            <a:custGeom>
              <a:avLst/>
              <a:gdLst/>
              <a:ahLst/>
              <a:cxnLst/>
              <a:rect l="l" t="t" r="r" b="b"/>
              <a:pathLst>
                <a:path w="21141123" h="2759387">
                  <a:moveTo>
                    <a:pt x="0" y="0"/>
                  </a:moveTo>
                  <a:lnTo>
                    <a:pt x="21141123" y="0"/>
                  </a:lnTo>
                  <a:lnTo>
                    <a:pt x="21141123" y="2759387"/>
                  </a:lnTo>
                  <a:lnTo>
                    <a:pt x="0" y="275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5593"/>
              <a:ext cx="21141123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RENEWAL LEVER #3</a:t>
              </a:r>
            </a:p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REINSURANCE STRATEGY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6090" y="-1382185"/>
            <a:ext cx="20620177" cy="13660867"/>
          </a:xfrm>
          <a:custGeom>
            <a:avLst/>
            <a:gdLst/>
            <a:ahLst/>
            <a:cxnLst/>
            <a:rect l="l" t="t" r="r" b="b"/>
            <a:pathLst>
              <a:path w="20620177" h="13660867">
                <a:moveTo>
                  <a:pt x="0" y="0"/>
                </a:moveTo>
                <a:lnTo>
                  <a:pt x="20620176" y="0"/>
                </a:lnTo>
                <a:lnTo>
                  <a:pt x="20620176" y="13660867"/>
                </a:lnTo>
                <a:lnTo>
                  <a:pt x="0" y="1366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6079" y="299654"/>
            <a:ext cx="15855842" cy="2069540"/>
            <a:chOff x="0" y="0"/>
            <a:chExt cx="21141123" cy="27593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141123" cy="2759387"/>
            </a:xfrm>
            <a:custGeom>
              <a:avLst/>
              <a:gdLst/>
              <a:ahLst/>
              <a:cxnLst/>
              <a:rect l="l" t="t" r="r" b="b"/>
              <a:pathLst>
                <a:path w="21141123" h="2759387">
                  <a:moveTo>
                    <a:pt x="0" y="0"/>
                  </a:moveTo>
                  <a:lnTo>
                    <a:pt x="21141123" y="0"/>
                  </a:lnTo>
                  <a:lnTo>
                    <a:pt x="21141123" y="2759387"/>
                  </a:lnTo>
                  <a:lnTo>
                    <a:pt x="0" y="2759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5593"/>
              <a:ext cx="21141123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35"/>
                </a:lnSpc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RENEWAL LEVER #5</a:t>
              </a:r>
            </a:p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CAPITAL &amp; COLLATERAL PLANNING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6802" y="3331758"/>
            <a:ext cx="14294395" cy="4755829"/>
            <a:chOff x="0" y="0"/>
            <a:chExt cx="19059194" cy="634110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059194" cy="6341105"/>
              <a:chOff x="0" y="0"/>
              <a:chExt cx="3764779" cy="125256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764779" cy="1252564"/>
              </a:xfrm>
              <a:custGeom>
                <a:avLst/>
                <a:gdLst/>
                <a:ahLst/>
                <a:cxnLst/>
                <a:rect l="l" t="t" r="r" b="b"/>
                <a:pathLst>
                  <a:path w="3764779" h="1252564">
                    <a:moveTo>
                      <a:pt x="54161" y="0"/>
                    </a:moveTo>
                    <a:lnTo>
                      <a:pt x="3710618" y="0"/>
                    </a:lnTo>
                    <a:cubicBezTo>
                      <a:pt x="3740531" y="0"/>
                      <a:pt x="3764779" y="24248"/>
                      <a:pt x="3764779" y="54161"/>
                    </a:cubicBezTo>
                    <a:lnTo>
                      <a:pt x="3764779" y="1198403"/>
                    </a:lnTo>
                    <a:cubicBezTo>
                      <a:pt x="3764779" y="1228315"/>
                      <a:pt x="3740531" y="1252564"/>
                      <a:pt x="3710618" y="1252564"/>
                    </a:cubicBezTo>
                    <a:lnTo>
                      <a:pt x="54161" y="1252564"/>
                    </a:lnTo>
                    <a:cubicBezTo>
                      <a:pt x="24248" y="1252564"/>
                      <a:pt x="0" y="1228315"/>
                      <a:pt x="0" y="1198403"/>
                    </a:cubicBezTo>
                    <a:lnTo>
                      <a:pt x="0" y="54161"/>
                    </a:lnTo>
                    <a:cubicBezTo>
                      <a:pt x="0" y="24248"/>
                      <a:pt x="24248" y="0"/>
                      <a:pt x="54161" y="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3764779" cy="12811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1318347"/>
              <a:ext cx="19059194" cy="2978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Traditional collateral is a sunk cost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Captive capital may offset future premiums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7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Capital planning should be multi‑year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B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781581">
            <a:off x="880332" y="-8133790"/>
            <a:ext cx="22419483" cy="25003141"/>
          </a:xfrm>
          <a:custGeom>
            <a:avLst/>
            <a:gdLst/>
            <a:ahLst/>
            <a:cxnLst/>
            <a:rect l="l" t="t" r="r" b="b"/>
            <a:pathLst>
              <a:path w="22419483" h="25003141">
                <a:moveTo>
                  <a:pt x="0" y="0"/>
                </a:moveTo>
                <a:lnTo>
                  <a:pt x="22419483" y="0"/>
                </a:lnTo>
                <a:lnTo>
                  <a:pt x="22419483" y="25003142"/>
                </a:lnTo>
                <a:lnTo>
                  <a:pt x="0" y="2500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16079" y="629730"/>
            <a:ext cx="15855842" cy="1278965"/>
            <a:chOff x="0" y="0"/>
            <a:chExt cx="21141123" cy="1705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41123" cy="1705287"/>
            </a:xfrm>
            <a:custGeom>
              <a:avLst/>
              <a:gdLst/>
              <a:ahLst/>
              <a:cxnLst/>
              <a:rect l="l" t="t" r="r" b="b"/>
              <a:pathLst>
                <a:path w="21141123" h="1705287">
                  <a:moveTo>
                    <a:pt x="0" y="0"/>
                  </a:moveTo>
                  <a:lnTo>
                    <a:pt x="21141123" y="0"/>
                  </a:lnTo>
                  <a:lnTo>
                    <a:pt x="21141123" y="1705287"/>
                  </a:lnTo>
                  <a:lnTo>
                    <a:pt x="0" y="170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5593"/>
              <a:ext cx="21141123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VOLATILITY SMOOTHING OVER TIME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688" y="3600450"/>
            <a:ext cx="17134854" cy="3086100"/>
            <a:chOff x="0" y="0"/>
            <a:chExt cx="451288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12883" cy="812800"/>
            </a:xfrm>
            <a:custGeom>
              <a:avLst/>
              <a:gdLst/>
              <a:ahLst/>
              <a:cxnLst/>
              <a:rect l="l" t="t" r="r" b="b"/>
              <a:pathLst>
                <a:path w="4512883" h="812800">
                  <a:moveTo>
                    <a:pt x="45182" y="0"/>
                  </a:moveTo>
                  <a:lnTo>
                    <a:pt x="4467701" y="0"/>
                  </a:lnTo>
                  <a:cubicBezTo>
                    <a:pt x="4479684" y="0"/>
                    <a:pt x="4491177" y="4760"/>
                    <a:pt x="4499650" y="13234"/>
                  </a:cubicBezTo>
                  <a:cubicBezTo>
                    <a:pt x="4508123" y="21707"/>
                    <a:pt x="4512883" y="33199"/>
                    <a:pt x="4512883" y="45182"/>
                  </a:cubicBezTo>
                  <a:lnTo>
                    <a:pt x="4512883" y="767618"/>
                  </a:lnTo>
                  <a:cubicBezTo>
                    <a:pt x="4512883" y="779601"/>
                    <a:pt x="4508123" y="791093"/>
                    <a:pt x="4499650" y="799566"/>
                  </a:cubicBezTo>
                  <a:cubicBezTo>
                    <a:pt x="4491177" y="808040"/>
                    <a:pt x="4479684" y="812800"/>
                    <a:pt x="4467701" y="812800"/>
                  </a:cubicBezTo>
                  <a:lnTo>
                    <a:pt x="45182" y="812800"/>
                  </a:lnTo>
                  <a:cubicBezTo>
                    <a:pt x="33199" y="812800"/>
                    <a:pt x="21707" y="808040"/>
                    <a:pt x="13234" y="799566"/>
                  </a:cubicBezTo>
                  <a:cubicBezTo>
                    <a:pt x="4760" y="791093"/>
                    <a:pt x="0" y="779601"/>
                    <a:pt x="0" y="767618"/>
                  </a:cubicBezTo>
                  <a:lnTo>
                    <a:pt x="0" y="45182"/>
                  </a:lnTo>
                  <a:cubicBezTo>
                    <a:pt x="0" y="33199"/>
                    <a:pt x="4760" y="21707"/>
                    <a:pt x="13234" y="13234"/>
                  </a:cubicBezTo>
                  <a:cubicBezTo>
                    <a:pt x="21707" y="4760"/>
                    <a:pt x="33199" y="0"/>
                    <a:pt x="45182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51288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59432" y="3972818"/>
            <a:ext cx="14567148" cy="225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Traditional stop‑loss often produces sharp rate swings</a:t>
            </a:r>
          </a:p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Captives' smooth volatility through pooling and surplus</a:t>
            </a:r>
          </a:p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Predictability improves budgeting and governance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164" y="-2485391"/>
            <a:ext cx="16450033" cy="17937337"/>
          </a:xfrm>
          <a:custGeom>
            <a:avLst/>
            <a:gdLst/>
            <a:ahLst/>
            <a:cxnLst/>
            <a:rect l="l" t="t" r="r" b="b"/>
            <a:pathLst>
              <a:path w="16450033" h="17937337">
                <a:moveTo>
                  <a:pt x="0" y="0"/>
                </a:moveTo>
                <a:lnTo>
                  <a:pt x="16450032" y="0"/>
                </a:lnTo>
                <a:lnTo>
                  <a:pt x="16450032" y="17937337"/>
                </a:lnTo>
                <a:lnTo>
                  <a:pt x="0" y="1793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1800" y="411962"/>
            <a:ext cx="12344400" cy="1714500"/>
            <a:chOff x="0" y="0"/>
            <a:chExt cx="11704320" cy="1625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11704320" cy="17684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8479" y="847341"/>
            <a:ext cx="15855842" cy="1278965"/>
            <a:chOff x="0" y="0"/>
            <a:chExt cx="21141123" cy="1705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41123" cy="1705287"/>
            </a:xfrm>
            <a:custGeom>
              <a:avLst/>
              <a:gdLst/>
              <a:ahLst/>
              <a:cxnLst/>
              <a:rect l="l" t="t" r="r" b="b"/>
              <a:pathLst>
                <a:path w="21141123" h="1705287">
                  <a:moveTo>
                    <a:pt x="0" y="0"/>
                  </a:moveTo>
                  <a:lnTo>
                    <a:pt x="21141123" y="0"/>
                  </a:lnTo>
                  <a:lnTo>
                    <a:pt x="21141123" y="1705287"/>
                  </a:lnTo>
                  <a:lnTo>
                    <a:pt x="0" y="170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5593"/>
              <a:ext cx="21141123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MULTI‑YEAR RENEWAL MODELING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35187" y="3600450"/>
            <a:ext cx="15189134" cy="3086100"/>
            <a:chOff x="0" y="0"/>
            <a:chExt cx="400043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00430" cy="812800"/>
            </a:xfrm>
            <a:custGeom>
              <a:avLst/>
              <a:gdLst/>
              <a:ahLst/>
              <a:cxnLst/>
              <a:rect l="l" t="t" r="r" b="b"/>
              <a:pathLst>
                <a:path w="4000430" h="812800">
                  <a:moveTo>
                    <a:pt x="50970" y="0"/>
                  </a:moveTo>
                  <a:lnTo>
                    <a:pt x="3949460" y="0"/>
                  </a:lnTo>
                  <a:cubicBezTo>
                    <a:pt x="3962978" y="0"/>
                    <a:pt x="3975943" y="5370"/>
                    <a:pt x="3985501" y="14929"/>
                  </a:cubicBezTo>
                  <a:cubicBezTo>
                    <a:pt x="3995060" y="24488"/>
                    <a:pt x="4000430" y="37452"/>
                    <a:pt x="4000430" y="50970"/>
                  </a:cubicBezTo>
                  <a:lnTo>
                    <a:pt x="4000430" y="761830"/>
                  </a:lnTo>
                  <a:cubicBezTo>
                    <a:pt x="4000430" y="775348"/>
                    <a:pt x="3995060" y="788312"/>
                    <a:pt x="3985501" y="797871"/>
                  </a:cubicBezTo>
                  <a:cubicBezTo>
                    <a:pt x="3975943" y="807430"/>
                    <a:pt x="3962978" y="812800"/>
                    <a:pt x="3949460" y="812800"/>
                  </a:cubicBezTo>
                  <a:lnTo>
                    <a:pt x="50970" y="812800"/>
                  </a:lnTo>
                  <a:cubicBezTo>
                    <a:pt x="37452" y="812800"/>
                    <a:pt x="24488" y="807430"/>
                    <a:pt x="14929" y="797871"/>
                  </a:cubicBezTo>
                  <a:cubicBezTo>
                    <a:pt x="5370" y="788312"/>
                    <a:pt x="0" y="775348"/>
                    <a:pt x="0" y="761830"/>
                  </a:cubicBezTo>
                  <a:lnTo>
                    <a:pt x="0" y="50970"/>
                  </a:lnTo>
                  <a:cubicBezTo>
                    <a:pt x="0" y="37452"/>
                    <a:pt x="5370" y="24488"/>
                    <a:pt x="14929" y="14929"/>
                  </a:cubicBezTo>
                  <a:cubicBezTo>
                    <a:pt x="24488" y="5370"/>
                    <a:pt x="37452" y="0"/>
                    <a:pt x="5097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00043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442136" y="3611166"/>
            <a:ext cx="12745476" cy="2255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3–5 year forward projections</a:t>
            </a:r>
          </a:p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Favorable, expected, and adverse scenarios</a:t>
            </a:r>
          </a:p>
          <a:p>
            <a:pPr marL="617728" lvl="1" indent="-308864" algn="l">
              <a:lnSpc>
                <a:spcPts val="575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Focus on total cost of risk and surplus trajectory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2065" y="1328923"/>
            <a:ext cx="15646141" cy="7651999"/>
          </a:xfrm>
          <a:custGeom>
            <a:avLst/>
            <a:gdLst/>
            <a:ahLst/>
            <a:cxnLst/>
            <a:rect l="l" t="t" r="r" b="b"/>
            <a:pathLst>
              <a:path w="15646141" h="7651999">
                <a:moveTo>
                  <a:pt x="0" y="0"/>
                </a:moveTo>
                <a:lnTo>
                  <a:pt x="15646141" y="0"/>
                </a:lnTo>
                <a:lnTo>
                  <a:pt x="15646141" y="7651999"/>
                </a:lnTo>
                <a:lnTo>
                  <a:pt x="0" y="7651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68335" y="1861142"/>
            <a:ext cx="8669026" cy="79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1"/>
              </a:lnSpc>
            </a:pPr>
            <a:r>
              <a:rPr lang="en-US" sz="4193" b="1" spc="243">
                <a:solidFill>
                  <a:srgbClr val="262626"/>
                </a:solidFill>
                <a:latin typeface="Gill Sans Medium"/>
                <a:ea typeface="Gill Sans Medium"/>
                <a:cs typeface="Gill Sans Medium"/>
                <a:sym typeface="Gill Sans Medium"/>
              </a:rPr>
              <a:t>ANALYSIS –5 YEAR PROFORMA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79355" y="6157050"/>
            <a:ext cx="1888307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98"/>
              </a:lnSpc>
            </a:pPr>
            <a:r>
              <a:rPr lang="en-US" sz="1424" b="1" spc="5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Captive Layer Surplus </a:t>
            </a:r>
            <a:r>
              <a:rPr lang="en-US" sz="1424" spc="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Administrative Fees Projected Claims</a:t>
            </a:r>
          </a:p>
          <a:p>
            <a:pPr algn="r">
              <a:lnSpc>
                <a:spcPts val="2063"/>
              </a:lnSpc>
            </a:pPr>
            <a:r>
              <a:rPr lang="en-US" sz="142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3701" y="7391362"/>
            <a:ext cx="2834283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Assumptions on Annual Increases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2089" y="7634578"/>
            <a:ext cx="1787809" cy="96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Anthem Increase Reinsurance Increase Fees Claims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07340" y="7634578"/>
            <a:ext cx="258161" cy="966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5"/>
              </a:lnSpc>
            </a:pPr>
            <a:r>
              <a:rPr lang="en-US" sz="1424" spc="1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6% 3% 0% 3%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9481" y="6150364"/>
            <a:ext cx="1457225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$ 1,687,207.03 $ 3,725,760.00 $ 38,237,150.50</a:t>
            </a:r>
          </a:p>
          <a:p>
            <a:pPr algn="just">
              <a:lnSpc>
                <a:spcPts val="206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$ 46,273,245.63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19438" y="3468586"/>
            <a:ext cx="640923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Current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62460" y="3705516"/>
            <a:ext cx="680371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Anthem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9538" y="3705516"/>
            <a:ext cx="155691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01298" y="3705516"/>
            <a:ext cx="965749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50,840,424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44968" y="4030094"/>
            <a:ext cx="2942596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0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Member Group Reinsurance Prem.</a:t>
            </a:r>
          </a:p>
          <a:p>
            <a:pPr algn="r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 Expenses (Excess Ind)</a:t>
            </a:r>
          </a:p>
          <a:p>
            <a:pPr algn="r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 Expenses (Excess Agg)</a:t>
            </a:r>
          </a:p>
          <a:p>
            <a:pPr algn="r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 Net Premium</a:t>
            </a:r>
          </a:p>
          <a:p>
            <a:pPr algn="r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Investment Return</a:t>
            </a:r>
          </a:p>
          <a:p>
            <a:pPr algn="r">
              <a:lnSpc>
                <a:spcPts val="1005"/>
              </a:lnSpc>
            </a:pPr>
            <a:r>
              <a:rPr lang="en-US" sz="1424" spc="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 Layer Claims ($150-500k)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19538" y="4030094"/>
            <a:ext cx="1456968" cy="4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$ 5,997,542.16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9538" y="4540053"/>
            <a:ext cx="155905" cy="114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1005"/>
              </a:lnSpc>
            </a:pPr>
            <a:r>
              <a:rPr lang="en-US" sz="1424" spc="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45365" y="4540053"/>
            <a:ext cx="1124983" cy="114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1,473,072.00</a:t>
            </a:r>
          </a:p>
          <a:p>
            <a:pPr algn="r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122,000.00</a:t>
            </a:r>
          </a:p>
          <a:p>
            <a:pPr algn="r">
              <a:lnSpc>
                <a:spcPts val="71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4,402,470.16</a:t>
            </a:r>
          </a:p>
          <a:p>
            <a:pPr algn="r">
              <a:lnSpc>
                <a:spcPts val="3118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239,901.69</a:t>
            </a:r>
          </a:p>
          <a:p>
            <a:pPr algn="r">
              <a:lnSpc>
                <a:spcPts val="1005"/>
              </a:lnSpc>
            </a:pPr>
            <a:r>
              <a:rPr lang="en-US" sz="1424" spc="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2,955,164.82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1812" y="6150364"/>
            <a:ext cx="1457225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$ 1,737,823.24 $ 3,725,760.00 $ 39,384,265.02</a:t>
            </a:r>
          </a:p>
          <a:p>
            <a:pPr algn="just">
              <a:lnSpc>
                <a:spcPts val="206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$ 47,549,670.20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1669" y="3459061"/>
            <a:ext cx="532567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Year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64015" y="3459061"/>
            <a:ext cx="532567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Year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1669" y="3695991"/>
            <a:ext cx="155691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3430" y="3695991"/>
            <a:ext cx="965749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53,890,850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63801" y="3695991"/>
            <a:ext cx="155691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45561" y="3695991"/>
            <a:ext cx="965749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57,124,301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60136" y="3945965"/>
            <a:ext cx="654510" cy="265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02"/>
              </a:lnSpc>
            </a:pPr>
            <a:r>
              <a:rPr lang="en-US" sz="1424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Cap tiv 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841669" y="4182494"/>
            <a:ext cx="155905" cy="150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0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$ $ $ $ </a:t>
            </a:r>
          </a:p>
          <a:p>
            <a:pPr algn="just">
              <a:lnSpc>
                <a:spcPts val="22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67710" y="4182494"/>
            <a:ext cx="1124783" cy="150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0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6,177,468.42 1,517,264.16 125,660.00 4,534,544.26 247,098.74</a:t>
            </a:r>
          </a:p>
          <a:p>
            <a:pPr algn="r">
              <a:lnSpc>
                <a:spcPts val="22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3,043,819.76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463801" y="4182494"/>
            <a:ext cx="156120" cy="150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0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$ $ $ $ </a:t>
            </a:r>
          </a:p>
          <a:p>
            <a:pPr algn="just">
              <a:lnSpc>
                <a:spcPts val="22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90041" y="4182494"/>
            <a:ext cx="1124655" cy="150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0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6,362,792.48 1,562,782.08 129,429.80 4,670,580.59 254,511.70</a:t>
            </a:r>
          </a:p>
          <a:p>
            <a:pPr algn="r">
              <a:lnSpc>
                <a:spcPts val="22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3,135,134.36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464144" y="6150364"/>
            <a:ext cx="1457225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$ 1,789,957.93 $ 3,725,760.00 $ 40,565,792.97</a:t>
            </a:r>
          </a:p>
          <a:p>
            <a:pPr algn="just">
              <a:lnSpc>
                <a:spcPts val="206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$ 48,864,387.51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86146" y="3468586"/>
            <a:ext cx="532767" cy="49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Year 4 $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17398" y="3705516"/>
            <a:ext cx="965764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60,551,759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86146" y="4030094"/>
            <a:ext cx="155905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1005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461893" y="4030094"/>
            <a:ext cx="1124655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6,553,676.25</a:t>
            </a:r>
          </a:p>
          <a:p>
            <a:pPr algn="r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1,609,665.55</a:t>
            </a:r>
          </a:p>
          <a:p>
            <a:pPr algn="r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133,312.69</a:t>
            </a:r>
          </a:p>
          <a:p>
            <a:pPr algn="r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4,810,698.01</a:t>
            </a:r>
          </a:p>
          <a:p>
            <a:pPr algn="r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262,147.05</a:t>
            </a:r>
          </a:p>
          <a:p>
            <a:pPr algn="r">
              <a:lnSpc>
                <a:spcPts val="1005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3,229,188.39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86275" y="6150364"/>
            <a:ext cx="1507931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$ 1,843,656.67 $ 3,725,760.00 $ 41,782,766.75</a:t>
            </a:r>
          </a:p>
          <a:p>
            <a:pPr algn="just">
              <a:lnSpc>
                <a:spcPts val="206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$ 50,218,546.33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58198" y="3468586"/>
            <a:ext cx="532567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Year 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57984" y="3705516"/>
            <a:ext cx="155691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239744" y="3705516"/>
            <a:ext cx="965764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64,184,865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757984" y="4030094"/>
            <a:ext cx="155905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1005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84025" y="4030094"/>
            <a:ext cx="1124783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0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6,750,286.54</a:t>
            </a:r>
          </a:p>
          <a:p>
            <a:pPr algn="r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1,657,955.51</a:t>
            </a:r>
          </a:p>
          <a:p>
            <a:pPr algn="r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137,312.07</a:t>
            </a:r>
          </a:p>
          <a:p>
            <a:pPr algn="r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4,955,018.95</a:t>
            </a:r>
          </a:p>
          <a:p>
            <a:pPr algn="r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270,011.46</a:t>
            </a:r>
          </a:p>
          <a:p>
            <a:pPr algn="r">
              <a:lnSpc>
                <a:spcPts val="1005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3,326,064.04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58127" y="6150364"/>
            <a:ext cx="1457425" cy="98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$ 1,898,966.37 $ 3,725,760.00 $ 43,036,249.76</a:t>
            </a:r>
          </a:p>
          <a:p>
            <a:pPr algn="just">
              <a:lnSpc>
                <a:spcPts val="206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$ 51,613,329.92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80329" y="3468586"/>
            <a:ext cx="515636" cy="49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spc="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Totals $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60329" y="3705516"/>
            <a:ext cx="1074049" cy="255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65"/>
              </a:lnSpc>
            </a:pPr>
            <a:r>
              <a:rPr lang="en-US" sz="1424" spc="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286,592,199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80329" y="4030094"/>
            <a:ext cx="155905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0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712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311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1005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904609" y="4030094"/>
            <a:ext cx="1233183" cy="165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60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31,841,765.85</a:t>
            </a:r>
          </a:p>
          <a:p>
            <a:pPr algn="r">
              <a:lnSpc>
                <a:spcPts val="712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7,820,739.31</a:t>
            </a:r>
          </a:p>
          <a:p>
            <a:pPr algn="r">
              <a:lnSpc>
                <a:spcPts val="3118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647,714.57</a:t>
            </a:r>
          </a:p>
          <a:p>
            <a:pPr algn="r">
              <a:lnSpc>
                <a:spcPts val="712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23,373,311.98</a:t>
            </a:r>
          </a:p>
          <a:p>
            <a:pPr algn="r">
              <a:lnSpc>
                <a:spcPts val="3118"/>
              </a:lnSpc>
            </a:pPr>
            <a:r>
              <a:rPr lang="en-US" sz="1424" spc="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1,273,670.63</a:t>
            </a:r>
          </a:p>
          <a:p>
            <a:pPr algn="r">
              <a:lnSpc>
                <a:spcPts val="1005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15,689,371.37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5243334" y="5571606"/>
            <a:ext cx="1001068" cy="81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5"/>
              </a:lnSpc>
            </a:pPr>
            <a:r>
              <a:rPr lang="en-US" sz="1424" i="1" spc="1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*includes </a:t>
            </a:r>
          </a:p>
          <a:p>
            <a:pPr algn="l">
              <a:lnSpc>
                <a:spcPts val="1006"/>
              </a:lnSpc>
            </a:pPr>
            <a:r>
              <a:rPr lang="en-US" sz="1424" i="1" spc="2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Investment </a:t>
            </a:r>
          </a:p>
          <a:p>
            <a:pPr algn="l">
              <a:lnSpc>
                <a:spcPts val="2923"/>
              </a:lnSpc>
            </a:pPr>
            <a:r>
              <a:rPr lang="en-US" sz="1424" i="1" spc="8">
                <a:solidFill>
                  <a:srgbClr val="000000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Return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380258" y="6052275"/>
            <a:ext cx="175193" cy="135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23"/>
              </a:lnSpc>
            </a:pPr>
            <a:r>
              <a:rPr lang="en-US" sz="1424" b="1" spc="8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 </a:t>
            </a:r>
          </a:p>
          <a:p>
            <a:pPr algn="just">
              <a:lnSpc>
                <a:spcPts val="100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2727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110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$ </a:t>
            </a:r>
          </a:p>
          <a:p>
            <a:pPr algn="just">
              <a:lnSpc>
                <a:spcPts val="2874"/>
              </a:lnSpc>
            </a:pPr>
            <a:r>
              <a:rPr lang="en-US" sz="1571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$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798210" y="6052275"/>
            <a:ext cx="1341839" cy="1358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3"/>
              </a:lnSpc>
            </a:pPr>
            <a:r>
              <a:rPr lang="en-US" sz="1424" b="1" spc="8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8,957,611.24</a:t>
            </a:r>
          </a:p>
          <a:p>
            <a:pPr algn="r">
              <a:lnSpc>
                <a:spcPts val="100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18,628,800.00</a:t>
            </a:r>
          </a:p>
          <a:p>
            <a:pPr algn="r">
              <a:lnSpc>
                <a:spcPts val="2727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203,006,224.99</a:t>
            </a:r>
          </a:p>
          <a:p>
            <a:pPr algn="r">
              <a:lnSpc>
                <a:spcPts val="1103"/>
              </a:lnSpc>
            </a:pPr>
            <a:r>
              <a:rPr lang="en-US" sz="1424" spc="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244,519,179.60</a:t>
            </a:r>
          </a:p>
          <a:p>
            <a:pPr algn="r">
              <a:lnSpc>
                <a:spcPts val="2874"/>
              </a:lnSpc>
            </a:pPr>
            <a:r>
              <a:rPr lang="en-US" sz="1571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4 2,073,019.36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5243334" y="7052143"/>
            <a:ext cx="1260015" cy="331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424" b="1" i="1">
                <a:solidFill>
                  <a:srgbClr val="000000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5 Year Savings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16083">
            <a:off x="-1601569" y="2393494"/>
            <a:ext cx="26065076" cy="8134476"/>
          </a:xfrm>
          <a:custGeom>
            <a:avLst/>
            <a:gdLst/>
            <a:ahLst/>
            <a:cxnLst/>
            <a:rect l="l" t="t" r="r" b="b"/>
            <a:pathLst>
              <a:path w="26065076" h="8134476">
                <a:moveTo>
                  <a:pt x="0" y="0"/>
                </a:moveTo>
                <a:lnTo>
                  <a:pt x="26065076" y="0"/>
                </a:lnTo>
                <a:lnTo>
                  <a:pt x="26065076" y="8134475"/>
                </a:lnTo>
                <a:lnTo>
                  <a:pt x="0" y="813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002" y="0"/>
            <a:ext cx="13716000" cy="2363934"/>
            <a:chOff x="0" y="0"/>
            <a:chExt cx="13004800" cy="22413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04800" cy="2241296"/>
            </a:xfrm>
            <a:custGeom>
              <a:avLst/>
              <a:gdLst/>
              <a:ahLst/>
              <a:cxnLst/>
              <a:rect l="l" t="t" r="r" b="b"/>
              <a:pathLst>
                <a:path w="13004800" h="2241296">
                  <a:moveTo>
                    <a:pt x="13004800" y="0"/>
                  </a:moveTo>
                  <a:lnTo>
                    <a:pt x="0" y="0"/>
                  </a:lnTo>
                  <a:lnTo>
                    <a:pt x="0" y="2241296"/>
                  </a:lnTo>
                  <a:lnTo>
                    <a:pt x="13004800" y="2241296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96000"/>
                  </a:srgbClr>
                </a:gs>
                <a:gs pos="100000">
                  <a:srgbClr val="376092">
                    <a:alpha val="100000"/>
                  </a:srgbClr>
                </a:gs>
              </a:gsLst>
              <a:lin ang="8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1430969" y="0"/>
            <a:ext cx="4571031" cy="2364617"/>
            <a:chOff x="0" y="0"/>
            <a:chExt cx="4334015" cy="22420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34002" cy="2242058"/>
            </a:xfrm>
            <a:custGeom>
              <a:avLst/>
              <a:gdLst/>
              <a:ahLst/>
              <a:cxnLst/>
              <a:rect l="l" t="t" r="r" b="b"/>
              <a:pathLst>
                <a:path w="4334002" h="2242058">
                  <a:moveTo>
                    <a:pt x="4334002" y="0"/>
                  </a:moveTo>
                  <a:lnTo>
                    <a:pt x="0" y="0"/>
                  </a:lnTo>
                  <a:lnTo>
                    <a:pt x="0" y="2242058"/>
                  </a:lnTo>
                  <a:lnTo>
                    <a:pt x="4334002" y="2242058"/>
                  </a:lnTo>
                  <a:close/>
                </a:path>
              </a:pathLst>
            </a:custGeom>
            <a:gradFill rotWithShape="1">
              <a:gsLst>
                <a:gs pos="19000">
                  <a:srgbClr val="254061">
                    <a:alpha val="68000"/>
                  </a:srgbClr>
                </a:gs>
                <a:gs pos="100000">
                  <a:srgbClr val="4F81BD">
                    <a:alpha val="79000"/>
                  </a:srgbClr>
                </a:gs>
              </a:gsLst>
              <a:lin ang="8400000"/>
            </a:gra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7961665" y="-5675665"/>
            <a:ext cx="2364671" cy="13716000"/>
          </a:xfrm>
          <a:custGeom>
            <a:avLst/>
            <a:gdLst/>
            <a:ahLst/>
            <a:cxnLst/>
            <a:rect l="l" t="t" r="r" b="b"/>
            <a:pathLst>
              <a:path w="2242058" h="13004800">
                <a:moveTo>
                  <a:pt x="0" y="0"/>
                </a:moveTo>
                <a:lnTo>
                  <a:pt x="2242058" y="0"/>
                </a:lnTo>
                <a:lnTo>
                  <a:pt x="2242058" y="13004800"/>
                </a:lnTo>
                <a:lnTo>
                  <a:pt x="0" y="13004800"/>
                </a:lnTo>
                <a:close/>
              </a:path>
            </a:pathLst>
          </a:custGeom>
          <a:gradFill rotWithShape="1">
            <a:gsLst>
              <a:gs pos="23000">
                <a:srgbClr val="4F81BD">
                  <a:alpha val="0"/>
                </a:srgbClr>
              </a:gs>
              <a:gs pos="99000">
                <a:srgbClr val="000000">
                  <a:alpha val="74000"/>
                </a:srgbClr>
              </a:gs>
            </a:gsLst>
            <a:lin ang="15000000"/>
          </a:gradFill>
          <a:ln w="12700"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3829050" y="402747"/>
            <a:ext cx="11299533" cy="14371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6300"/>
              </a:lnSpc>
            </a:pPr>
            <a:r>
              <a:rPr lang="en-US" sz="5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Claims Reimbursement Process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991517" y="3149818"/>
            <a:ext cx="9873149" cy="1421722"/>
            <a:chOff x="0" y="0"/>
            <a:chExt cx="9361208" cy="1348003"/>
          </a:xfrm>
        </p:grpSpPr>
        <p:sp>
          <p:nvSpPr>
            <p:cNvPr id="13" name="Freeform 13"/>
            <p:cNvSpPr/>
            <p:nvPr/>
          </p:nvSpPr>
          <p:spPr>
            <a:xfrm>
              <a:off x="18034" y="18034"/>
              <a:ext cx="9325102" cy="1311910"/>
            </a:xfrm>
            <a:custGeom>
              <a:avLst/>
              <a:gdLst/>
              <a:ahLst/>
              <a:cxnLst/>
              <a:rect l="l" t="t" r="r" b="b"/>
              <a:pathLst>
                <a:path w="9325102" h="1311910">
                  <a:moveTo>
                    <a:pt x="0" y="131191"/>
                  </a:moveTo>
                  <a:cubicBezTo>
                    <a:pt x="0" y="58801"/>
                    <a:pt x="60198" y="0"/>
                    <a:pt x="134366" y="0"/>
                  </a:cubicBezTo>
                  <a:lnTo>
                    <a:pt x="9190863" y="0"/>
                  </a:lnTo>
                  <a:cubicBezTo>
                    <a:pt x="9265031" y="0"/>
                    <a:pt x="9325102" y="58674"/>
                    <a:pt x="9325102" y="131191"/>
                  </a:cubicBezTo>
                  <a:lnTo>
                    <a:pt x="9325102" y="1180719"/>
                  </a:lnTo>
                  <a:cubicBezTo>
                    <a:pt x="9325102" y="1253109"/>
                    <a:pt x="9265031" y="1311910"/>
                    <a:pt x="9190863" y="1311910"/>
                  </a:cubicBezTo>
                  <a:lnTo>
                    <a:pt x="134366" y="1311910"/>
                  </a:lnTo>
                  <a:cubicBezTo>
                    <a:pt x="60198" y="1311910"/>
                    <a:pt x="127" y="1253236"/>
                    <a:pt x="127" y="1180719"/>
                  </a:cubicBezTo>
                  <a:close/>
                </a:path>
              </a:pathLst>
            </a:custGeom>
            <a:solidFill>
              <a:srgbClr val="10253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361297" cy="1347978"/>
            </a:xfrm>
            <a:custGeom>
              <a:avLst/>
              <a:gdLst/>
              <a:ahLst/>
              <a:cxnLst/>
              <a:rect l="l" t="t" r="r" b="b"/>
              <a:pathLst>
                <a:path w="9361297" h="1347978">
                  <a:moveTo>
                    <a:pt x="0" y="149225"/>
                  </a:moveTo>
                  <a:cubicBezTo>
                    <a:pt x="0" y="66421"/>
                    <a:pt x="68580" y="0"/>
                    <a:pt x="152400" y="0"/>
                  </a:cubicBezTo>
                  <a:lnTo>
                    <a:pt x="9208897" y="0"/>
                  </a:lnTo>
                  <a:lnTo>
                    <a:pt x="9208897" y="18034"/>
                  </a:lnTo>
                  <a:lnTo>
                    <a:pt x="9208897" y="0"/>
                  </a:lnTo>
                  <a:cubicBezTo>
                    <a:pt x="9292590" y="0"/>
                    <a:pt x="9361297" y="66421"/>
                    <a:pt x="9361297" y="149225"/>
                  </a:cubicBezTo>
                  <a:lnTo>
                    <a:pt x="9343263" y="149225"/>
                  </a:lnTo>
                  <a:lnTo>
                    <a:pt x="9361297" y="149225"/>
                  </a:lnTo>
                  <a:lnTo>
                    <a:pt x="9361297" y="1198753"/>
                  </a:lnTo>
                  <a:lnTo>
                    <a:pt x="9343263" y="1198753"/>
                  </a:lnTo>
                  <a:lnTo>
                    <a:pt x="9361297" y="1198753"/>
                  </a:lnTo>
                  <a:cubicBezTo>
                    <a:pt x="9361297" y="1281557"/>
                    <a:pt x="9292717" y="1347978"/>
                    <a:pt x="9208897" y="1347978"/>
                  </a:cubicBezTo>
                  <a:lnTo>
                    <a:pt x="9208897" y="1329944"/>
                  </a:lnTo>
                  <a:lnTo>
                    <a:pt x="9208897" y="1347978"/>
                  </a:lnTo>
                  <a:lnTo>
                    <a:pt x="152400" y="1347978"/>
                  </a:lnTo>
                  <a:lnTo>
                    <a:pt x="152400" y="1329944"/>
                  </a:lnTo>
                  <a:lnTo>
                    <a:pt x="152400" y="1347978"/>
                  </a:lnTo>
                  <a:cubicBezTo>
                    <a:pt x="68707" y="1347978"/>
                    <a:pt x="0" y="1281557"/>
                    <a:pt x="0" y="1198753"/>
                  </a:cubicBezTo>
                  <a:lnTo>
                    <a:pt x="0" y="149225"/>
                  </a:lnTo>
                  <a:lnTo>
                    <a:pt x="18034" y="149225"/>
                  </a:lnTo>
                  <a:lnTo>
                    <a:pt x="0" y="149225"/>
                  </a:lnTo>
                  <a:moveTo>
                    <a:pt x="36068" y="149225"/>
                  </a:moveTo>
                  <a:lnTo>
                    <a:pt x="36068" y="1198753"/>
                  </a:lnTo>
                  <a:lnTo>
                    <a:pt x="18034" y="1198753"/>
                  </a:lnTo>
                  <a:lnTo>
                    <a:pt x="36068" y="1198753"/>
                  </a:lnTo>
                  <a:cubicBezTo>
                    <a:pt x="36068" y="1260856"/>
                    <a:pt x="87757" y="1311910"/>
                    <a:pt x="152273" y="1311910"/>
                  </a:cubicBezTo>
                  <a:lnTo>
                    <a:pt x="9208897" y="1311910"/>
                  </a:lnTo>
                  <a:cubicBezTo>
                    <a:pt x="9273540" y="1311910"/>
                    <a:pt x="9325102" y="1260856"/>
                    <a:pt x="9325102" y="1198753"/>
                  </a:cubicBezTo>
                  <a:lnTo>
                    <a:pt x="9325102" y="149225"/>
                  </a:lnTo>
                  <a:cubicBezTo>
                    <a:pt x="9325102" y="87122"/>
                    <a:pt x="9273413" y="36068"/>
                    <a:pt x="9208897" y="36068"/>
                  </a:cubicBezTo>
                  <a:lnTo>
                    <a:pt x="152400" y="36068"/>
                  </a:lnTo>
                  <a:lnTo>
                    <a:pt x="152400" y="18034"/>
                  </a:lnTo>
                  <a:lnTo>
                    <a:pt x="152400" y="36068"/>
                  </a:lnTo>
                  <a:cubicBezTo>
                    <a:pt x="87757" y="36068"/>
                    <a:pt x="36195" y="87122"/>
                    <a:pt x="36195" y="1492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32035" y="3170258"/>
            <a:ext cx="8263180" cy="13607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754"/>
              </a:lnSpc>
            </a:pPr>
            <a:r>
              <a:rPr lang="en-US" sz="25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If a claim exceeds the group's stop-loss deductible or weekly aggregate accommodation, the TPA submits it to the stop-loss carrier.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815200" y="4785009"/>
            <a:ext cx="9873149" cy="1421722"/>
            <a:chOff x="0" y="0"/>
            <a:chExt cx="9361208" cy="1348003"/>
          </a:xfrm>
        </p:grpSpPr>
        <p:sp>
          <p:nvSpPr>
            <p:cNvPr id="19" name="Freeform 19"/>
            <p:cNvSpPr/>
            <p:nvPr/>
          </p:nvSpPr>
          <p:spPr>
            <a:xfrm>
              <a:off x="18034" y="18034"/>
              <a:ext cx="9325102" cy="1311910"/>
            </a:xfrm>
            <a:custGeom>
              <a:avLst/>
              <a:gdLst/>
              <a:ahLst/>
              <a:cxnLst/>
              <a:rect l="l" t="t" r="r" b="b"/>
              <a:pathLst>
                <a:path w="9325102" h="1311910">
                  <a:moveTo>
                    <a:pt x="0" y="131191"/>
                  </a:moveTo>
                  <a:cubicBezTo>
                    <a:pt x="0" y="58801"/>
                    <a:pt x="60198" y="0"/>
                    <a:pt x="134366" y="0"/>
                  </a:cubicBezTo>
                  <a:lnTo>
                    <a:pt x="9190863" y="0"/>
                  </a:lnTo>
                  <a:cubicBezTo>
                    <a:pt x="9265031" y="0"/>
                    <a:pt x="9325102" y="58674"/>
                    <a:pt x="9325102" y="131191"/>
                  </a:cubicBezTo>
                  <a:lnTo>
                    <a:pt x="9325102" y="1180719"/>
                  </a:lnTo>
                  <a:cubicBezTo>
                    <a:pt x="9325102" y="1253109"/>
                    <a:pt x="9265031" y="1311910"/>
                    <a:pt x="9190863" y="1311910"/>
                  </a:cubicBezTo>
                  <a:lnTo>
                    <a:pt x="134366" y="1311910"/>
                  </a:lnTo>
                  <a:cubicBezTo>
                    <a:pt x="60198" y="1311910"/>
                    <a:pt x="127" y="1253236"/>
                    <a:pt x="127" y="1180719"/>
                  </a:cubicBezTo>
                  <a:close/>
                </a:path>
              </a:pathLst>
            </a:custGeom>
            <a:solidFill>
              <a:srgbClr val="25406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9361297" cy="1347978"/>
            </a:xfrm>
            <a:custGeom>
              <a:avLst/>
              <a:gdLst/>
              <a:ahLst/>
              <a:cxnLst/>
              <a:rect l="l" t="t" r="r" b="b"/>
              <a:pathLst>
                <a:path w="9361297" h="1347978">
                  <a:moveTo>
                    <a:pt x="0" y="149225"/>
                  </a:moveTo>
                  <a:cubicBezTo>
                    <a:pt x="0" y="66421"/>
                    <a:pt x="68580" y="0"/>
                    <a:pt x="152400" y="0"/>
                  </a:cubicBezTo>
                  <a:lnTo>
                    <a:pt x="9208897" y="0"/>
                  </a:lnTo>
                  <a:lnTo>
                    <a:pt x="9208897" y="18034"/>
                  </a:lnTo>
                  <a:lnTo>
                    <a:pt x="9208897" y="0"/>
                  </a:lnTo>
                  <a:cubicBezTo>
                    <a:pt x="9292590" y="0"/>
                    <a:pt x="9361297" y="66421"/>
                    <a:pt x="9361297" y="149225"/>
                  </a:cubicBezTo>
                  <a:lnTo>
                    <a:pt x="9343263" y="149225"/>
                  </a:lnTo>
                  <a:lnTo>
                    <a:pt x="9361297" y="149225"/>
                  </a:lnTo>
                  <a:lnTo>
                    <a:pt x="9361297" y="1198753"/>
                  </a:lnTo>
                  <a:lnTo>
                    <a:pt x="9343263" y="1198753"/>
                  </a:lnTo>
                  <a:lnTo>
                    <a:pt x="9361297" y="1198753"/>
                  </a:lnTo>
                  <a:cubicBezTo>
                    <a:pt x="9361297" y="1281557"/>
                    <a:pt x="9292717" y="1347978"/>
                    <a:pt x="9208897" y="1347978"/>
                  </a:cubicBezTo>
                  <a:lnTo>
                    <a:pt x="9208897" y="1329944"/>
                  </a:lnTo>
                  <a:lnTo>
                    <a:pt x="9208897" y="1347978"/>
                  </a:lnTo>
                  <a:lnTo>
                    <a:pt x="152400" y="1347978"/>
                  </a:lnTo>
                  <a:lnTo>
                    <a:pt x="152400" y="1329944"/>
                  </a:lnTo>
                  <a:lnTo>
                    <a:pt x="152400" y="1347978"/>
                  </a:lnTo>
                  <a:cubicBezTo>
                    <a:pt x="68707" y="1347978"/>
                    <a:pt x="0" y="1281557"/>
                    <a:pt x="0" y="1198753"/>
                  </a:cubicBezTo>
                  <a:lnTo>
                    <a:pt x="0" y="149225"/>
                  </a:lnTo>
                  <a:lnTo>
                    <a:pt x="18034" y="149225"/>
                  </a:lnTo>
                  <a:lnTo>
                    <a:pt x="0" y="149225"/>
                  </a:lnTo>
                  <a:moveTo>
                    <a:pt x="36068" y="149225"/>
                  </a:moveTo>
                  <a:lnTo>
                    <a:pt x="36068" y="1198753"/>
                  </a:lnTo>
                  <a:lnTo>
                    <a:pt x="18034" y="1198753"/>
                  </a:lnTo>
                  <a:lnTo>
                    <a:pt x="36068" y="1198753"/>
                  </a:lnTo>
                  <a:cubicBezTo>
                    <a:pt x="36068" y="1260856"/>
                    <a:pt x="87757" y="1311910"/>
                    <a:pt x="152273" y="1311910"/>
                  </a:cubicBezTo>
                  <a:lnTo>
                    <a:pt x="9208897" y="1311910"/>
                  </a:lnTo>
                  <a:cubicBezTo>
                    <a:pt x="9273540" y="1311910"/>
                    <a:pt x="9325102" y="1260856"/>
                    <a:pt x="9325102" y="1198753"/>
                  </a:cubicBezTo>
                  <a:lnTo>
                    <a:pt x="9325102" y="149225"/>
                  </a:lnTo>
                  <a:cubicBezTo>
                    <a:pt x="9325102" y="87122"/>
                    <a:pt x="9273413" y="36068"/>
                    <a:pt x="9208897" y="36068"/>
                  </a:cubicBezTo>
                  <a:lnTo>
                    <a:pt x="152400" y="36068"/>
                  </a:lnTo>
                  <a:lnTo>
                    <a:pt x="152400" y="18034"/>
                  </a:lnTo>
                  <a:lnTo>
                    <a:pt x="152400" y="36068"/>
                  </a:lnTo>
                  <a:cubicBezTo>
                    <a:pt x="87757" y="36068"/>
                    <a:pt x="36195" y="87122"/>
                    <a:pt x="36195" y="1492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855719" y="4805449"/>
            <a:ext cx="8069053" cy="13607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754"/>
              </a:lnSpc>
            </a:pPr>
            <a:r>
              <a:rPr lang="en-US" sz="25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carrier issues payment to the TPA.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626587" y="6420200"/>
            <a:ext cx="9873149" cy="1421722"/>
            <a:chOff x="0" y="0"/>
            <a:chExt cx="9361208" cy="1348003"/>
          </a:xfrm>
        </p:grpSpPr>
        <p:sp>
          <p:nvSpPr>
            <p:cNvPr id="25" name="Freeform 25"/>
            <p:cNvSpPr/>
            <p:nvPr/>
          </p:nvSpPr>
          <p:spPr>
            <a:xfrm>
              <a:off x="18034" y="18034"/>
              <a:ext cx="9325102" cy="1311910"/>
            </a:xfrm>
            <a:custGeom>
              <a:avLst/>
              <a:gdLst/>
              <a:ahLst/>
              <a:cxnLst/>
              <a:rect l="l" t="t" r="r" b="b"/>
              <a:pathLst>
                <a:path w="9325102" h="1311910">
                  <a:moveTo>
                    <a:pt x="0" y="131191"/>
                  </a:moveTo>
                  <a:cubicBezTo>
                    <a:pt x="0" y="58801"/>
                    <a:pt x="60198" y="0"/>
                    <a:pt x="134366" y="0"/>
                  </a:cubicBezTo>
                  <a:lnTo>
                    <a:pt x="9190863" y="0"/>
                  </a:lnTo>
                  <a:cubicBezTo>
                    <a:pt x="9265031" y="0"/>
                    <a:pt x="9325102" y="58674"/>
                    <a:pt x="9325102" y="131191"/>
                  </a:cubicBezTo>
                  <a:lnTo>
                    <a:pt x="9325102" y="1180719"/>
                  </a:lnTo>
                  <a:cubicBezTo>
                    <a:pt x="9325102" y="1253109"/>
                    <a:pt x="9265031" y="1311910"/>
                    <a:pt x="9190863" y="1311910"/>
                  </a:cubicBezTo>
                  <a:lnTo>
                    <a:pt x="134366" y="1311910"/>
                  </a:lnTo>
                  <a:cubicBezTo>
                    <a:pt x="60198" y="1311910"/>
                    <a:pt x="127" y="1253236"/>
                    <a:pt x="127" y="1180719"/>
                  </a:cubicBezTo>
                  <a:close/>
                </a:path>
              </a:pathLst>
            </a:custGeom>
            <a:solidFill>
              <a:srgbClr val="37609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9361297" cy="1347978"/>
            </a:xfrm>
            <a:custGeom>
              <a:avLst/>
              <a:gdLst/>
              <a:ahLst/>
              <a:cxnLst/>
              <a:rect l="l" t="t" r="r" b="b"/>
              <a:pathLst>
                <a:path w="9361297" h="1347978">
                  <a:moveTo>
                    <a:pt x="0" y="149225"/>
                  </a:moveTo>
                  <a:cubicBezTo>
                    <a:pt x="0" y="66421"/>
                    <a:pt x="68580" y="0"/>
                    <a:pt x="152400" y="0"/>
                  </a:cubicBezTo>
                  <a:lnTo>
                    <a:pt x="9208897" y="0"/>
                  </a:lnTo>
                  <a:lnTo>
                    <a:pt x="9208897" y="18034"/>
                  </a:lnTo>
                  <a:lnTo>
                    <a:pt x="9208897" y="0"/>
                  </a:lnTo>
                  <a:cubicBezTo>
                    <a:pt x="9292590" y="0"/>
                    <a:pt x="9361297" y="66421"/>
                    <a:pt x="9361297" y="149225"/>
                  </a:cubicBezTo>
                  <a:lnTo>
                    <a:pt x="9343263" y="149225"/>
                  </a:lnTo>
                  <a:lnTo>
                    <a:pt x="9361297" y="149225"/>
                  </a:lnTo>
                  <a:lnTo>
                    <a:pt x="9361297" y="1198753"/>
                  </a:lnTo>
                  <a:lnTo>
                    <a:pt x="9343263" y="1198753"/>
                  </a:lnTo>
                  <a:lnTo>
                    <a:pt x="9361297" y="1198753"/>
                  </a:lnTo>
                  <a:cubicBezTo>
                    <a:pt x="9361297" y="1281557"/>
                    <a:pt x="9292717" y="1347978"/>
                    <a:pt x="9208897" y="1347978"/>
                  </a:cubicBezTo>
                  <a:lnTo>
                    <a:pt x="9208897" y="1329944"/>
                  </a:lnTo>
                  <a:lnTo>
                    <a:pt x="9208897" y="1347978"/>
                  </a:lnTo>
                  <a:lnTo>
                    <a:pt x="152400" y="1347978"/>
                  </a:lnTo>
                  <a:lnTo>
                    <a:pt x="152400" y="1329944"/>
                  </a:lnTo>
                  <a:lnTo>
                    <a:pt x="152400" y="1347978"/>
                  </a:lnTo>
                  <a:cubicBezTo>
                    <a:pt x="68707" y="1347978"/>
                    <a:pt x="0" y="1281557"/>
                    <a:pt x="0" y="1198753"/>
                  </a:cubicBezTo>
                  <a:lnTo>
                    <a:pt x="0" y="149225"/>
                  </a:lnTo>
                  <a:lnTo>
                    <a:pt x="18034" y="149225"/>
                  </a:lnTo>
                  <a:lnTo>
                    <a:pt x="0" y="149225"/>
                  </a:lnTo>
                  <a:moveTo>
                    <a:pt x="36068" y="149225"/>
                  </a:moveTo>
                  <a:lnTo>
                    <a:pt x="36068" y="1198753"/>
                  </a:lnTo>
                  <a:lnTo>
                    <a:pt x="18034" y="1198753"/>
                  </a:lnTo>
                  <a:lnTo>
                    <a:pt x="36068" y="1198753"/>
                  </a:lnTo>
                  <a:cubicBezTo>
                    <a:pt x="36068" y="1260856"/>
                    <a:pt x="87757" y="1311910"/>
                    <a:pt x="152273" y="1311910"/>
                  </a:cubicBezTo>
                  <a:lnTo>
                    <a:pt x="9208897" y="1311910"/>
                  </a:lnTo>
                  <a:cubicBezTo>
                    <a:pt x="9273540" y="1311910"/>
                    <a:pt x="9325102" y="1260856"/>
                    <a:pt x="9325102" y="1198753"/>
                  </a:cubicBezTo>
                  <a:lnTo>
                    <a:pt x="9325102" y="149225"/>
                  </a:lnTo>
                  <a:cubicBezTo>
                    <a:pt x="9325102" y="87122"/>
                    <a:pt x="9273413" y="36068"/>
                    <a:pt x="9208897" y="36068"/>
                  </a:cubicBezTo>
                  <a:lnTo>
                    <a:pt x="152400" y="36068"/>
                  </a:lnTo>
                  <a:lnTo>
                    <a:pt x="152400" y="18034"/>
                  </a:lnTo>
                  <a:lnTo>
                    <a:pt x="152400" y="36068"/>
                  </a:lnTo>
                  <a:cubicBezTo>
                    <a:pt x="87757" y="36068"/>
                    <a:pt x="36195" y="87122"/>
                    <a:pt x="36195" y="1492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667119" y="6440640"/>
            <a:ext cx="8081349" cy="13607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754"/>
              </a:lnSpc>
            </a:pPr>
            <a:r>
              <a:rPr lang="en-US" sz="25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Then seeks reimbursement from the captive if the claim falls within the reinsured layer owned by the captive.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450270" y="8055404"/>
            <a:ext cx="9873149" cy="1421722"/>
            <a:chOff x="0" y="0"/>
            <a:chExt cx="9361208" cy="1348003"/>
          </a:xfrm>
        </p:grpSpPr>
        <p:sp>
          <p:nvSpPr>
            <p:cNvPr id="31" name="Freeform 31"/>
            <p:cNvSpPr/>
            <p:nvPr/>
          </p:nvSpPr>
          <p:spPr>
            <a:xfrm>
              <a:off x="18034" y="18034"/>
              <a:ext cx="9325102" cy="1311910"/>
            </a:xfrm>
            <a:custGeom>
              <a:avLst/>
              <a:gdLst/>
              <a:ahLst/>
              <a:cxnLst/>
              <a:rect l="l" t="t" r="r" b="b"/>
              <a:pathLst>
                <a:path w="9325102" h="1311910">
                  <a:moveTo>
                    <a:pt x="0" y="131191"/>
                  </a:moveTo>
                  <a:cubicBezTo>
                    <a:pt x="0" y="58801"/>
                    <a:pt x="60198" y="0"/>
                    <a:pt x="134366" y="0"/>
                  </a:cubicBezTo>
                  <a:lnTo>
                    <a:pt x="9190863" y="0"/>
                  </a:lnTo>
                  <a:cubicBezTo>
                    <a:pt x="9265031" y="0"/>
                    <a:pt x="9325102" y="58674"/>
                    <a:pt x="9325102" y="131191"/>
                  </a:cubicBezTo>
                  <a:lnTo>
                    <a:pt x="9325102" y="1180719"/>
                  </a:lnTo>
                  <a:cubicBezTo>
                    <a:pt x="9325102" y="1253109"/>
                    <a:pt x="9265031" y="1311910"/>
                    <a:pt x="9190863" y="1311910"/>
                  </a:cubicBezTo>
                  <a:lnTo>
                    <a:pt x="134366" y="1311910"/>
                  </a:lnTo>
                  <a:cubicBezTo>
                    <a:pt x="60198" y="1311910"/>
                    <a:pt x="127" y="1253236"/>
                    <a:pt x="127" y="1180719"/>
                  </a:cubicBezTo>
                  <a:close/>
                </a:path>
              </a:pathLst>
            </a:custGeom>
            <a:solidFill>
              <a:srgbClr val="558ED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9361297" cy="1347978"/>
            </a:xfrm>
            <a:custGeom>
              <a:avLst/>
              <a:gdLst/>
              <a:ahLst/>
              <a:cxnLst/>
              <a:rect l="l" t="t" r="r" b="b"/>
              <a:pathLst>
                <a:path w="9361297" h="1347978">
                  <a:moveTo>
                    <a:pt x="0" y="149225"/>
                  </a:moveTo>
                  <a:cubicBezTo>
                    <a:pt x="0" y="66421"/>
                    <a:pt x="68580" y="0"/>
                    <a:pt x="152400" y="0"/>
                  </a:cubicBezTo>
                  <a:lnTo>
                    <a:pt x="9208897" y="0"/>
                  </a:lnTo>
                  <a:lnTo>
                    <a:pt x="9208897" y="18034"/>
                  </a:lnTo>
                  <a:lnTo>
                    <a:pt x="9208897" y="0"/>
                  </a:lnTo>
                  <a:cubicBezTo>
                    <a:pt x="9292590" y="0"/>
                    <a:pt x="9361297" y="66421"/>
                    <a:pt x="9361297" y="149225"/>
                  </a:cubicBezTo>
                  <a:lnTo>
                    <a:pt x="9343263" y="149225"/>
                  </a:lnTo>
                  <a:lnTo>
                    <a:pt x="9361297" y="149225"/>
                  </a:lnTo>
                  <a:lnTo>
                    <a:pt x="9361297" y="1198753"/>
                  </a:lnTo>
                  <a:lnTo>
                    <a:pt x="9343263" y="1198753"/>
                  </a:lnTo>
                  <a:lnTo>
                    <a:pt x="9361297" y="1198753"/>
                  </a:lnTo>
                  <a:cubicBezTo>
                    <a:pt x="9361297" y="1281557"/>
                    <a:pt x="9292717" y="1347978"/>
                    <a:pt x="9208897" y="1347978"/>
                  </a:cubicBezTo>
                  <a:lnTo>
                    <a:pt x="9208897" y="1329944"/>
                  </a:lnTo>
                  <a:lnTo>
                    <a:pt x="9208897" y="1347978"/>
                  </a:lnTo>
                  <a:lnTo>
                    <a:pt x="152400" y="1347978"/>
                  </a:lnTo>
                  <a:lnTo>
                    <a:pt x="152400" y="1329944"/>
                  </a:lnTo>
                  <a:lnTo>
                    <a:pt x="152400" y="1347978"/>
                  </a:lnTo>
                  <a:cubicBezTo>
                    <a:pt x="68707" y="1347978"/>
                    <a:pt x="0" y="1281557"/>
                    <a:pt x="0" y="1198753"/>
                  </a:cubicBezTo>
                  <a:lnTo>
                    <a:pt x="0" y="149225"/>
                  </a:lnTo>
                  <a:lnTo>
                    <a:pt x="18034" y="149225"/>
                  </a:lnTo>
                  <a:lnTo>
                    <a:pt x="0" y="149225"/>
                  </a:lnTo>
                  <a:moveTo>
                    <a:pt x="36068" y="149225"/>
                  </a:moveTo>
                  <a:lnTo>
                    <a:pt x="36068" y="1198753"/>
                  </a:lnTo>
                  <a:lnTo>
                    <a:pt x="18034" y="1198753"/>
                  </a:lnTo>
                  <a:lnTo>
                    <a:pt x="36068" y="1198753"/>
                  </a:lnTo>
                  <a:cubicBezTo>
                    <a:pt x="36068" y="1260856"/>
                    <a:pt x="87757" y="1311910"/>
                    <a:pt x="152273" y="1311910"/>
                  </a:cubicBezTo>
                  <a:lnTo>
                    <a:pt x="9208897" y="1311910"/>
                  </a:lnTo>
                  <a:cubicBezTo>
                    <a:pt x="9273540" y="1311910"/>
                    <a:pt x="9325102" y="1260856"/>
                    <a:pt x="9325102" y="1198753"/>
                  </a:cubicBezTo>
                  <a:lnTo>
                    <a:pt x="9325102" y="149225"/>
                  </a:lnTo>
                  <a:cubicBezTo>
                    <a:pt x="9325102" y="87122"/>
                    <a:pt x="9273413" y="36068"/>
                    <a:pt x="9208897" y="36068"/>
                  </a:cubicBezTo>
                  <a:lnTo>
                    <a:pt x="152400" y="36068"/>
                  </a:lnTo>
                  <a:lnTo>
                    <a:pt x="152400" y="18034"/>
                  </a:lnTo>
                  <a:lnTo>
                    <a:pt x="152400" y="36068"/>
                  </a:lnTo>
                  <a:cubicBezTo>
                    <a:pt x="87757" y="36068"/>
                    <a:pt x="36195" y="87122"/>
                    <a:pt x="36195" y="1492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490802" y="8075831"/>
            <a:ext cx="8069053" cy="13607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754"/>
              </a:lnSpc>
            </a:pPr>
            <a:r>
              <a:rPr lang="en-US" sz="25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Once the contract term is up. The captive, employer group, and the stop loss carrier all ‘settle-up’.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927196" y="4209553"/>
            <a:ext cx="937456" cy="937456"/>
            <a:chOff x="0" y="0"/>
            <a:chExt cx="888848" cy="888848"/>
          </a:xfrm>
        </p:grpSpPr>
        <p:sp>
          <p:nvSpPr>
            <p:cNvPr id="37" name="Freeform 37"/>
            <p:cNvSpPr/>
            <p:nvPr/>
          </p:nvSpPr>
          <p:spPr>
            <a:xfrm>
              <a:off x="18034" y="18034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469011"/>
                  </a:moveTo>
                  <a:lnTo>
                    <a:pt x="191897" y="469011"/>
                  </a:lnTo>
                  <a:lnTo>
                    <a:pt x="191897" y="0"/>
                  </a:lnTo>
                  <a:lnTo>
                    <a:pt x="660908" y="0"/>
                  </a:lnTo>
                  <a:lnTo>
                    <a:pt x="660908" y="469011"/>
                  </a:lnTo>
                  <a:lnTo>
                    <a:pt x="852805" y="469011"/>
                  </a:lnTo>
                  <a:lnTo>
                    <a:pt x="426339" y="852805"/>
                  </a:lnTo>
                  <a:close/>
                </a:path>
              </a:pathLst>
            </a:custGeom>
            <a:solidFill>
              <a:srgbClr val="00B050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-47" y="0"/>
              <a:ext cx="888967" cy="888841"/>
            </a:xfrm>
            <a:custGeom>
              <a:avLst/>
              <a:gdLst/>
              <a:ahLst/>
              <a:cxnLst/>
              <a:rect l="l" t="t" r="r" b="b"/>
              <a:pathLst>
                <a:path w="888967" h="888841">
                  <a:moveTo>
                    <a:pt x="18081" y="469011"/>
                  </a:moveTo>
                  <a:lnTo>
                    <a:pt x="209978" y="469011"/>
                  </a:lnTo>
                  <a:lnTo>
                    <a:pt x="209978" y="487045"/>
                  </a:lnTo>
                  <a:lnTo>
                    <a:pt x="191944" y="487045"/>
                  </a:lnTo>
                  <a:lnTo>
                    <a:pt x="191944" y="18034"/>
                  </a:lnTo>
                  <a:cubicBezTo>
                    <a:pt x="191944" y="8001"/>
                    <a:pt x="200072" y="0"/>
                    <a:pt x="209978" y="0"/>
                  </a:cubicBezTo>
                  <a:lnTo>
                    <a:pt x="678989" y="0"/>
                  </a:lnTo>
                  <a:cubicBezTo>
                    <a:pt x="689022" y="0"/>
                    <a:pt x="697023" y="8128"/>
                    <a:pt x="697023" y="18034"/>
                  </a:cubicBezTo>
                  <a:lnTo>
                    <a:pt x="697023" y="487045"/>
                  </a:lnTo>
                  <a:lnTo>
                    <a:pt x="678989" y="487045"/>
                  </a:lnTo>
                  <a:lnTo>
                    <a:pt x="678989" y="469011"/>
                  </a:lnTo>
                  <a:lnTo>
                    <a:pt x="870886" y="469011"/>
                  </a:lnTo>
                  <a:cubicBezTo>
                    <a:pt x="878379" y="469011"/>
                    <a:pt x="885110" y="473583"/>
                    <a:pt x="887777" y="480568"/>
                  </a:cubicBezTo>
                  <a:cubicBezTo>
                    <a:pt x="890444" y="487553"/>
                    <a:pt x="888539" y="495427"/>
                    <a:pt x="882951" y="500507"/>
                  </a:cubicBezTo>
                  <a:lnTo>
                    <a:pt x="456612" y="884174"/>
                  </a:lnTo>
                  <a:cubicBezTo>
                    <a:pt x="449754" y="890397"/>
                    <a:pt x="439340" y="890397"/>
                    <a:pt x="432482" y="884174"/>
                  </a:cubicBezTo>
                  <a:lnTo>
                    <a:pt x="6016" y="500507"/>
                  </a:lnTo>
                  <a:cubicBezTo>
                    <a:pt x="428" y="495554"/>
                    <a:pt x="-1477" y="487553"/>
                    <a:pt x="1190" y="480568"/>
                  </a:cubicBezTo>
                  <a:cubicBezTo>
                    <a:pt x="3857" y="473583"/>
                    <a:pt x="10588" y="469011"/>
                    <a:pt x="18081" y="469011"/>
                  </a:cubicBezTo>
                  <a:moveTo>
                    <a:pt x="18081" y="505079"/>
                  </a:moveTo>
                  <a:lnTo>
                    <a:pt x="18081" y="487045"/>
                  </a:lnTo>
                  <a:lnTo>
                    <a:pt x="30146" y="473583"/>
                  </a:lnTo>
                  <a:lnTo>
                    <a:pt x="456612" y="857377"/>
                  </a:lnTo>
                  <a:lnTo>
                    <a:pt x="444547" y="870839"/>
                  </a:lnTo>
                  <a:lnTo>
                    <a:pt x="432482" y="857377"/>
                  </a:lnTo>
                  <a:lnTo>
                    <a:pt x="858694" y="473583"/>
                  </a:lnTo>
                  <a:lnTo>
                    <a:pt x="870759" y="487045"/>
                  </a:lnTo>
                  <a:lnTo>
                    <a:pt x="870759" y="505079"/>
                  </a:lnTo>
                  <a:lnTo>
                    <a:pt x="678989" y="505079"/>
                  </a:lnTo>
                  <a:cubicBezTo>
                    <a:pt x="668956" y="505079"/>
                    <a:pt x="660955" y="496951"/>
                    <a:pt x="660955" y="487045"/>
                  </a:cubicBezTo>
                  <a:lnTo>
                    <a:pt x="660955" y="18034"/>
                  </a:lnTo>
                  <a:lnTo>
                    <a:pt x="678989" y="18034"/>
                  </a:lnTo>
                  <a:lnTo>
                    <a:pt x="678989" y="36068"/>
                  </a:lnTo>
                  <a:lnTo>
                    <a:pt x="209978" y="36068"/>
                  </a:lnTo>
                  <a:lnTo>
                    <a:pt x="209978" y="18034"/>
                  </a:lnTo>
                  <a:lnTo>
                    <a:pt x="228012" y="18034"/>
                  </a:lnTo>
                  <a:lnTo>
                    <a:pt x="228012" y="487045"/>
                  </a:lnTo>
                  <a:cubicBezTo>
                    <a:pt x="228012" y="497078"/>
                    <a:pt x="219884" y="505079"/>
                    <a:pt x="209978" y="505079"/>
                  </a:cubicBezTo>
                  <a:lnTo>
                    <a:pt x="18081" y="505079"/>
                  </a:lnTo>
                  <a:close/>
                </a:path>
              </a:pathLst>
            </a:custGeom>
            <a:solidFill>
              <a:srgbClr val="F2F2F2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750893" y="5844744"/>
            <a:ext cx="937456" cy="937456"/>
            <a:chOff x="0" y="0"/>
            <a:chExt cx="888848" cy="888848"/>
          </a:xfrm>
        </p:grpSpPr>
        <p:sp>
          <p:nvSpPr>
            <p:cNvPr id="40" name="Freeform 40"/>
            <p:cNvSpPr/>
            <p:nvPr/>
          </p:nvSpPr>
          <p:spPr>
            <a:xfrm>
              <a:off x="18034" y="18034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469011"/>
                  </a:moveTo>
                  <a:lnTo>
                    <a:pt x="191897" y="469011"/>
                  </a:lnTo>
                  <a:lnTo>
                    <a:pt x="191897" y="0"/>
                  </a:lnTo>
                  <a:lnTo>
                    <a:pt x="660908" y="0"/>
                  </a:lnTo>
                  <a:lnTo>
                    <a:pt x="660908" y="469011"/>
                  </a:lnTo>
                  <a:lnTo>
                    <a:pt x="852805" y="469011"/>
                  </a:lnTo>
                  <a:lnTo>
                    <a:pt x="426339" y="852805"/>
                  </a:lnTo>
                  <a:close/>
                </a:path>
              </a:pathLst>
            </a:custGeom>
            <a:solidFill>
              <a:srgbClr val="00B050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-47" y="0"/>
              <a:ext cx="888967" cy="888841"/>
            </a:xfrm>
            <a:custGeom>
              <a:avLst/>
              <a:gdLst/>
              <a:ahLst/>
              <a:cxnLst/>
              <a:rect l="l" t="t" r="r" b="b"/>
              <a:pathLst>
                <a:path w="888967" h="888841">
                  <a:moveTo>
                    <a:pt x="18081" y="469011"/>
                  </a:moveTo>
                  <a:lnTo>
                    <a:pt x="209978" y="469011"/>
                  </a:lnTo>
                  <a:lnTo>
                    <a:pt x="209978" y="487045"/>
                  </a:lnTo>
                  <a:lnTo>
                    <a:pt x="191944" y="487045"/>
                  </a:lnTo>
                  <a:lnTo>
                    <a:pt x="191944" y="18034"/>
                  </a:lnTo>
                  <a:cubicBezTo>
                    <a:pt x="191944" y="8001"/>
                    <a:pt x="200072" y="0"/>
                    <a:pt x="209978" y="0"/>
                  </a:cubicBezTo>
                  <a:lnTo>
                    <a:pt x="678989" y="0"/>
                  </a:lnTo>
                  <a:cubicBezTo>
                    <a:pt x="689022" y="0"/>
                    <a:pt x="697023" y="8128"/>
                    <a:pt x="697023" y="18034"/>
                  </a:cubicBezTo>
                  <a:lnTo>
                    <a:pt x="697023" y="487045"/>
                  </a:lnTo>
                  <a:lnTo>
                    <a:pt x="678989" y="487045"/>
                  </a:lnTo>
                  <a:lnTo>
                    <a:pt x="678989" y="469011"/>
                  </a:lnTo>
                  <a:lnTo>
                    <a:pt x="870886" y="469011"/>
                  </a:lnTo>
                  <a:cubicBezTo>
                    <a:pt x="878379" y="469011"/>
                    <a:pt x="885110" y="473583"/>
                    <a:pt x="887777" y="480568"/>
                  </a:cubicBezTo>
                  <a:cubicBezTo>
                    <a:pt x="890444" y="487553"/>
                    <a:pt x="888539" y="495427"/>
                    <a:pt x="882951" y="500507"/>
                  </a:cubicBezTo>
                  <a:lnTo>
                    <a:pt x="456612" y="884174"/>
                  </a:lnTo>
                  <a:cubicBezTo>
                    <a:pt x="449754" y="890397"/>
                    <a:pt x="439340" y="890397"/>
                    <a:pt x="432482" y="884174"/>
                  </a:cubicBezTo>
                  <a:lnTo>
                    <a:pt x="6016" y="500507"/>
                  </a:lnTo>
                  <a:cubicBezTo>
                    <a:pt x="428" y="495554"/>
                    <a:pt x="-1477" y="487553"/>
                    <a:pt x="1190" y="480568"/>
                  </a:cubicBezTo>
                  <a:cubicBezTo>
                    <a:pt x="3857" y="473583"/>
                    <a:pt x="10588" y="469011"/>
                    <a:pt x="18081" y="469011"/>
                  </a:cubicBezTo>
                  <a:moveTo>
                    <a:pt x="18081" y="505079"/>
                  </a:moveTo>
                  <a:lnTo>
                    <a:pt x="18081" y="487045"/>
                  </a:lnTo>
                  <a:lnTo>
                    <a:pt x="30146" y="473583"/>
                  </a:lnTo>
                  <a:lnTo>
                    <a:pt x="456612" y="857377"/>
                  </a:lnTo>
                  <a:lnTo>
                    <a:pt x="444547" y="870839"/>
                  </a:lnTo>
                  <a:lnTo>
                    <a:pt x="432482" y="857377"/>
                  </a:lnTo>
                  <a:lnTo>
                    <a:pt x="858694" y="473583"/>
                  </a:lnTo>
                  <a:lnTo>
                    <a:pt x="870759" y="487045"/>
                  </a:lnTo>
                  <a:lnTo>
                    <a:pt x="870759" y="505079"/>
                  </a:lnTo>
                  <a:lnTo>
                    <a:pt x="678989" y="505079"/>
                  </a:lnTo>
                  <a:cubicBezTo>
                    <a:pt x="668956" y="505079"/>
                    <a:pt x="660955" y="496951"/>
                    <a:pt x="660955" y="487045"/>
                  </a:cubicBezTo>
                  <a:lnTo>
                    <a:pt x="660955" y="18034"/>
                  </a:lnTo>
                  <a:lnTo>
                    <a:pt x="678989" y="18034"/>
                  </a:lnTo>
                  <a:lnTo>
                    <a:pt x="678989" y="36068"/>
                  </a:lnTo>
                  <a:lnTo>
                    <a:pt x="209978" y="36068"/>
                  </a:lnTo>
                  <a:lnTo>
                    <a:pt x="209978" y="18034"/>
                  </a:lnTo>
                  <a:lnTo>
                    <a:pt x="228012" y="18034"/>
                  </a:lnTo>
                  <a:lnTo>
                    <a:pt x="228012" y="487045"/>
                  </a:lnTo>
                  <a:cubicBezTo>
                    <a:pt x="228012" y="497078"/>
                    <a:pt x="219884" y="505079"/>
                    <a:pt x="209978" y="505079"/>
                  </a:cubicBezTo>
                  <a:lnTo>
                    <a:pt x="18081" y="505079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562280" y="7479935"/>
            <a:ext cx="937456" cy="937456"/>
            <a:chOff x="0" y="0"/>
            <a:chExt cx="888848" cy="888848"/>
          </a:xfrm>
        </p:grpSpPr>
        <p:sp>
          <p:nvSpPr>
            <p:cNvPr id="43" name="Freeform 43"/>
            <p:cNvSpPr/>
            <p:nvPr/>
          </p:nvSpPr>
          <p:spPr>
            <a:xfrm>
              <a:off x="18034" y="18034"/>
              <a:ext cx="852805" cy="852805"/>
            </a:xfrm>
            <a:custGeom>
              <a:avLst/>
              <a:gdLst/>
              <a:ahLst/>
              <a:cxnLst/>
              <a:rect l="l" t="t" r="r" b="b"/>
              <a:pathLst>
                <a:path w="852805" h="852805">
                  <a:moveTo>
                    <a:pt x="0" y="469011"/>
                  </a:moveTo>
                  <a:lnTo>
                    <a:pt x="191897" y="469011"/>
                  </a:lnTo>
                  <a:lnTo>
                    <a:pt x="191897" y="0"/>
                  </a:lnTo>
                  <a:lnTo>
                    <a:pt x="660908" y="0"/>
                  </a:lnTo>
                  <a:lnTo>
                    <a:pt x="660908" y="469011"/>
                  </a:lnTo>
                  <a:lnTo>
                    <a:pt x="852805" y="469011"/>
                  </a:lnTo>
                  <a:lnTo>
                    <a:pt x="426339" y="852805"/>
                  </a:lnTo>
                  <a:close/>
                </a:path>
              </a:pathLst>
            </a:custGeom>
            <a:solidFill>
              <a:srgbClr val="00B050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-47" y="0"/>
              <a:ext cx="888967" cy="888841"/>
            </a:xfrm>
            <a:custGeom>
              <a:avLst/>
              <a:gdLst/>
              <a:ahLst/>
              <a:cxnLst/>
              <a:rect l="l" t="t" r="r" b="b"/>
              <a:pathLst>
                <a:path w="888967" h="888841">
                  <a:moveTo>
                    <a:pt x="18081" y="469011"/>
                  </a:moveTo>
                  <a:lnTo>
                    <a:pt x="209978" y="469011"/>
                  </a:lnTo>
                  <a:lnTo>
                    <a:pt x="209978" y="487045"/>
                  </a:lnTo>
                  <a:lnTo>
                    <a:pt x="191944" y="487045"/>
                  </a:lnTo>
                  <a:lnTo>
                    <a:pt x="191944" y="18034"/>
                  </a:lnTo>
                  <a:cubicBezTo>
                    <a:pt x="191944" y="8001"/>
                    <a:pt x="200072" y="0"/>
                    <a:pt x="209978" y="0"/>
                  </a:cubicBezTo>
                  <a:lnTo>
                    <a:pt x="678989" y="0"/>
                  </a:lnTo>
                  <a:cubicBezTo>
                    <a:pt x="689022" y="0"/>
                    <a:pt x="697023" y="8128"/>
                    <a:pt x="697023" y="18034"/>
                  </a:cubicBezTo>
                  <a:lnTo>
                    <a:pt x="697023" y="487045"/>
                  </a:lnTo>
                  <a:lnTo>
                    <a:pt x="678989" y="487045"/>
                  </a:lnTo>
                  <a:lnTo>
                    <a:pt x="678989" y="469011"/>
                  </a:lnTo>
                  <a:lnTo>
                    <a:pt x="870886" y="469011"/>
                  </a:lnTo>
                  <a:cubicBezTo>
                    <a:pt x="878379" y="469011"/>
                    <a:pt x="885110" y="473583"/>
                    <a:pt x="887777" y="480568"/>
                  </a:cubicBezTo>
                  <a:cubicBezTo>
                    <a:pt x="890444" y="487553"/>
                    <a:pt x="888539" y="495427"/>
                    <a:pt x="882951" y="500507"/>
                  </a:cubicBezTo>
                  <a:lnTo>
                    <a:pt x="456612" y="884174"/>
                  </a:lnTo>
                  <a:cubicBezTo>
                    <a:pt x="449754" y="890397"/>
                    <a:pt x="439340" y="890397"/>
                    <a:pt x="432482" y="884174"/>
                  </a:cubicBezTo>
                  <a:lnTo>
                    <a:pt x="6016" y="500507"/>
                  </a:lnTo>
                  <a:cubicBezTo>
                    <a:pt x="428" y="495554"/>
                    <a:pt x="-1477" y="487553"/>
                    <a:pt x="1190" y="480568"/>
                  </a:cubicBezTo>
                  <a:cubicBezTo>
                    <a:pt x="3857" y="473583"/>
                    <a:pt x="10588" y="469011"/>
                    <a:pt x="18081" y="469011"/>
                  </a:cubicBezTo>
                  <a:moveTo>
                    <a:pt x="18081" y="505079"/>
                  </a:moveTo>
                  <a:lnTo>
                    <a:pt x="18081" y="487045"/>
                  </a:lnTo>
                  <a:lnTo>
                    <a:pt x="30146" y="473583"/>
                  </a:lnTo>
                  <a:lnTo>
                    <a:pt x="456612" y="857377"/>
                  </a:lnTo>
                  <a:lnTo>
                    <a:pt x="444547" y="870839"/>
                  </a:lnTo>
                  <a:lnTo>
                    <a:pt x="432482" y="857377"/>
                  </a:lnTo>
                  <a:lnTo>
                    <a:pt x="858694" y="473583"/>
                  </a:lnTo>
                  <a:lnTo>
                    <a:pt x="870759" y="487045"/>
                  </a:lnTo>
                  <a:lnTo>
                    <a:pt x="870759" y="505079"/>
                  </a:lnTo>
                  <a:lnTo>
                    <a:pt x="678989" y="505079"/>
                  </a:lnTo>
                  <a:cubicBezTo>
                    <a:pt x="668956" y="505079"/>
                    <a:pt x="660955" y="496951"/>
                    <a:pt x="660955" y="487045"/>
                  </a:cubicBezTo>
                  <a:lnTo>
                    <a:pt x="660955" y="18034"/>
                  </a:lnTo>
                  <a:lnTo>
                    <a:pt x="678989" y="18034"/>
                  </a:lnTo>
                  <a:lnTo>
                    <a:pt x="678989" y="36068"/>
                  </a:lnTo>
                  <a:lnTo>
                    <a:pt x="209978" y="36068"/>
                  </a:lnTo>
                  <a:lnTo>
                    <a:pt x="209978" y="18034"/>
                  </a:lnTo>
                  <a:lnTo>
                    <a:pt x="228012" y="18034"/>
                  </a:lnTo>
                  <a:lnTo>
                    <a:pt x="228012" y="487045"/>
                  </a:lnTo>
                  <a:cubicBezTo>
                    <a:pt x="228012" y="497078"/>
                    <a:pt x="219884" y="505079"/>
                    <a:pt x="209978" y="505079"/>
                  </a:cubicBezTo>
                  <a:lnTo>
                    <a:pt x="18081" y="505079"/>
                  </a:ln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40780" y="-3600814"/>
            <a:ext cx="30027407" cy="15776900"/>
          </a:xfrm>
          <a:custGeom>
            <a:avLst/>
            <a:gdLst/>
            <a:ahLst/>
            <a:cxnLst/>
            <a:rect l="l" t="t" r="r" b="b"/>
            <a:pathLst>
              <a:path w="30027407" h="15776900">
                <a:moveTo>
                  <a:pt x="0" y="0"/>
                </a:moveTo>
                <a:lnTo>
                  <a:pt x="30027407" y="0"/>
                </a:lnTo>
                <a:lnTo>
                  <a:pt x="30027407" y="15776901"/>
                </a:lnTo>
                <a:lnTo>
                  <a:pt x="0" y="1577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8725" y="3101451"/>
            <a:ext cx="13718627" cy="6310404"/>
            <a:chOff x="0" y="0"/>
            <a:chExt cx="3613136" cy="1661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13136" cy="1662000"/>
            </a:xfrm>
            <a:custGeom>
              <a:avLst/>
              <a:gdLst/>
              <a:ahLst/>
              <a:cxnLst/>
              <a:rect l="l" t="t" r="r" b="b"/>
              <a:pathLst>
                <a:path w="3613136" h="1662000">
                  <a:moveTo>
                    <a:pt x="56434" y="0"/>
                  </a:moveTo>
                  <a:lnTo>
                    <a:pt x="3556703" y="0"/>
                  </a:lnTo>
                  <a:cubicBezTo>
                    <a:pt x="3587870" y="0"/>
                    <a:pt x="3613136" y="25266"/>
                    <a:pt x="3613136" y="56434"/>
                  </a:cubicBezTo>
                  <a:lnTo>
                    <a:pt x="3613136" y="1605566"/>
                  </a:lnTo>
                  <a:cubicBezTo>
                    <a:pt x="3613136" y="1620533"/>
                    <a:pt x="3607191" y="1634887"/>
                    <a:pt x="3596608" y="1645470"/>
                  </a:cubicBezTo>
                  <a:cubicBezTo>
                    <a:pt x="3586024" y="1656054"/>
                    <a:pt x="3571670" y="1662000"/>
                    <a:pt x="3556703" y="1662000"/>
                  </a:cubicBezTo>
                  <a:lnTo>
                    <a:pt x="56434" y="1662000"/>
                  </a:lnTo>
                  <a:cubicBezTo>
                    <a:pt x="25266" y="1662000"/>
                    <a:pt x="0" y="1636733"/>
                    <a:pt x="0" y="1605566"/>
                  </a:cubicBezTo>
                  <a:lnTo>
                    <a:pt x="0" y="56434"/>
                  </a:lnTo>
                  <a:cubicBezTo>
                    <a:pt x="0" y="41467"/>
                    <a:pt x="5946" y="27112"/>
                    <a:pt x="16529" y="16529"/>
                  </a:cubicBezTo>
                  <a:cubicBezTo>
                    <a:pt x="27112" y="5946"/>
                    <a:pt x="41467" y="0"/>
                    <a:pt x="56434" y="0"/>
                  </a:cubicBezTo>
                  <a:close/>
                </a:path>
              </a:pathLst>
            </a:custGeom>
            <a:solidFill>
              <a:srgbClr val="D4D5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3613136" cy="1604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03247" y="2742421"/>
            <a:ext cx="13089584" cy="66694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268"/>
              </a:lnSpc>
            </a:pPr>
            <a:endParaRPr dirty="0"/>
          </a:p>
          <a:p>
            <a:pPr algn="ctr">
              <a:lnSpc>
                <a:spcPts val="4536"/>
              </a:lnSpc>
            </a:pPr>
            <a:r>
              <a:rPr lang="en-US" sz="42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Total Claim: $400,000</a:t>
            </a:r>
          </a:p>
          <a:p>
            <a:pPr algn="l">
              <a:lnSpc>
                <a:spcPts val="2268"/>
              </a:lnSpc>
            </a:pPr>
            <a:endParaRPr lang="en-US" sz="42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92"/>
              </a:lnSpc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Employer Responsibility: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 - Employer has a $25,000 specific deductible.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 - Pays the first $25,000 of the claim.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92"/>
              </a:lnSpc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Captive Responsibility: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 - Captive reinsurer assumes the next $200,000 of the claim.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 - Pays from its ceded stop-loss premium reserves.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2592"/>
              </a:lnSpc>
            </a:pPr>
            <a:r>
              <a:rPr lang="en-US" sz="24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Stop-Loss Carrier Responsibility: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- Fronting carrier covers the remaining $175,000.</a:t>
            </a:r>
          </a:p>
          <a:p>
            <a:pPr algn="l">
              <a:lnSpc>
                <a:spcPts val="2268"/>
              </a:lnSpc>
            </a:pPr>
            <a:r>
              <a:rPr lang="en-US" sz="2100" dirty="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   - Carrier may seek reimbursement from the captive for the ceded layer.</a:t>
            </a:r>
          </a:p>
          <a:p>
            <a:pPr algn="l">
              <a:lnSpc>
                <a:spcPts val="2268"/>
              </a:lnSpc>
            </a:pPr>
            <a:endParaRPr lang="en-US" sz="2100" dirty="0">
              <a:solidFill>
                <a:srgbClr val="11111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1620"/>
              </a:lnSpc>
            </a:pPr>
            <a:r>
              <a:rPr lang="en-US" sz="1500" i="1" dirty="0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Reimbursement Flow:</a:t>
            </a:r>
          </a:p>
          <a:p>
            <a:pPr algn="l">
              <a:lnSpc>
                <a:spcPts val="1620"/>
              </a:lnSpc>
            </a:pPr>
            <a:r>
              <a:rPr lang="en-US" sz="1500" i="1" dirty="0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- TPA submits claim to stop-loss carrier.</a:t>
            </a:r>
          </a:p>
          <a:p>
            <a:pPr algn="l">
              <a:lnSpc>
                <a:spcPts val="1620"/>
              </a:lnSpc>
            </a:pPr>
            <a:r>
              <a:rPr lang="en-US" sz="1500" i="1" dirty="0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- Carrier reimburses TPA or employer for amounts above deductible.</a:t>
            </a:r>
          </a:p>
          <a:p>
            <a:pPr algn="l">
              <a:lnSpc>
                <a:spcPts val="1620"/>
              </a:lnSpc>
            </a:pPr>
            <a:r>
              <a:rPr lang="en-US" sz="1500" i="1" dirty="0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 - Captive reimburses carrier for its assumed portion of the risk.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89858" y="649394"/>
            <a:ext cx="11308285" cy="1317065"/>
            <a:chOff x="0" y="0"/>
            <a:chExt cx="15077713" cy="17560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77713" cy="1756087"/>
            </a:xfrm>
            <a:custGeom>
              <a:avLst/>
              <a:gdLst/>
              <a:ahLst/>
              <a:cxnLst/>
              <a:rect l="l" t="t" r="r" b="b"/>
              <a:pathLst>
                <a:path w="15077713" h="1756087">
                  <a:moveTo>
                    <a:pt x="0" y="0"/>
                  </a:moveTo>
                  <a:lnTo>
                    <a:pt x="15077713" y="0"/>
                  </a:lnTo>
                  <a:lnTo>
                    <a:pt x="1507771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631" t="-192752" b="-166258"/>
              </a:stretch>
            </a:blipFill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5118"/>
              <a:ext cx="1507771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SAMPLE CLAIM PAYMENT FLOW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8380" y="-3448414"/>
            <a:ext cx="30027407" cy="15776900"/>
          </a:xfrm>
          <a:custGeom>
            <a:avLst/>
            <a:gdLst/>
            <a:ahLst/>
            <a:cxnLst/>
            <a:rect l="l" t="t" r="r" b="b"/>
            <a:pathLst>
              <a:path w="30027407" h="15776900">
                <a:moveTo>
                  <a:pt x="0" y="0"/>
                </a:moveTo>
                <a:lnTo>
                  <a:pt x="30027407" y="0"/>
                </a:lnTo>
                <a:lnTo>
                  <a:pt x="30027407" y="15776901"/>
                </a:lnTo>
                <a:lnTo>
                  <a:pt x="0" y="1577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26869" y="-2886319"/>
            <a:ext cx="15529756" cy="17850294"/>
          </a:xfrm>
          <a:custGeom>
            <a:avLst/>
            <a:gdLst/>
            <a:ahLst/>
            <a:cxnLst/>
            <a:rect l="l" t="t" r="r" b="b"/>
            <a:pathLst>
              <a:path w="15529756" h="17850294">
                <a:moveTo>
                  <a:pt x="0" y="0"/>
                </a:moveTo>
                <a:lnTo>
                  <a:pt x="15529755" y="0"/>
                </a:lnTo>
                <a:lnTo>
                  <a:pt x="15529755" y="17850294"/>
                </a:lnTo>
                <a:lnTo>
                  <a:pt x="0" y="178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74204" y="3965103"/>
            <a:ext cx="13718627" cy="4237637"/>
            <a:chOff x="0" y="0"/>
            <a:chExt cx="18291502" cy="565018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291502" cy="5650183"/>
              <a:chOff x="0" y="0"/>
              <a:chExt cx="3613136" cy="111608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613136" cy="1116086"/>
              </a:xfrm>
              <a:custGeom>
                <a:avLst/>
                <a:gdLst/>
                <a:ahLst/>
                <a:cxnLst/>
                <a:rect l="l" t="t" r="r" b="b"/>
                <a:pathLst>
                  <a:path w="3613136" h="1116086">
                    <a:moveTo>
                      <a:pt x="56434" y="0"/>
                    </a:moveTo>
                    <a:lnTo>
                      <a:pt x="3556703" y="0"/>
                    </a:lnTo>
                    <a:cubicBezTo>
                      <a:pt x="3587870" y="0"/>
                      <a:pt x="3613136" y="25266"/>
                      <a:pt x="3613136" y="56434"/>
                    </a:cubicBezTo>
                    <a:lnTo>
                      <a:pt x="3613136" y="1059652"/>
                    </a:lnTo>
                    <a:cubicBezTo>
                      <a:pt x="3613136" y="1074619"/>
                      <a:pt x="3607191" y="1088973"/>
                      <a:pt x="3596608" y="1099557"/>
                    </a:cubicBezTo>
                    <a:cubicBezTo>
                      <a:pt x="3586024" y="1110140"/>
                      <a:pt x="3571670" y="1116086"/>
                      <a:pt x="3556703" y="1116086"/>
                    </a:cubicBezTo>
                    <a:lnTo>
                      <a:pt x="56434" y="1116086"/>
                    </a:lnTo>
                    <a:cubicBezTo>
                      <a:pt x="41467" y="1116086"/>
                      <a:pt x="27112" y="1110140"/>
                      <a:pt x="16529" y="1099557"/>
                    </a:cubicBezTo>
                    <a:cubicBezTo>
                      <a:pt x="5946" y="1088973"/>
                      <a:pt x="0" y="1074619"/>
                      <a:pt x="0" y="1059652"/>
                    </a:cubicBezTo>
                    <a:lnTo>
                      <a:pt x="0" y="56434"/>
                    </a:lnTo>
                    <a:cubicBezTo>
                      <a:pt x="0" y="41467"/>
                      <a:pt x="5946" y="27112"/>
                      <a:pt x="16529" y="16529"/>
                    </a:cubicBezTo>
                    <a:cubicBezTo>
                      <a:pt x="27112" y="5946"/>
                      <a:pt x="41467" y="0"/>
                      <a:pt x="56434" y="0"/>
                    </a:cubicBezTo>
                    <a:close/>
                  </a:path>
                </a:pathLst>
              </a:custGeom>
              <a:solidFill>
                <a:srgbClr val="D4D5D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57150"/>
                <a:ext cx="3613136" cy="10589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1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19363" y="749600"/>
              <a:ext cx="17452779" cy="441437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268"/>
                </a:lnSpc>
              </a:pPr>
              <a:r>
                <a:rPr lang="en-US" sz="2100" b="1">
                  <a:solidFill>
                    <a:srgbClr val="11111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Claims Fund Surplus Distribution</a:t>
              </a:r>
            </a:p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- 100% of Unused dollars in the employer's claims fund are returned at the end of the contract year.</a:t>
              </a:r>
            </a:p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- Subject to terms such as run-out period, and reconciliation timing. </a:t>
              </a:r>
              <a:r>
                <a:rPr lang="en-US" sz="2100" i="1">
                  <a:solidFill>
                    <a:srgbClr val="111111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(12/15 or 12/18 + 3 months)</a:t>
              </a:r>
            </a:p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- Enhances employer value, encourages better health plan engagement and outcomes.</a:t>
              </a:r>
            </a:p>
            <a:p>
              <a:pPr algn="l">
                <a:lnSpc>
                  <a:spcPts val="2268"/>
                </a:lnSpc>
              </a:pPr>
              <a:endParaRPr lang="en-US" sz="2100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l">
                <a:lnSpc>
                  <a:spcPts val="2268"/>
                </a:lnSpc>
              </a:pPr>
              <a:r>
                <a:rPr lang="en-US" sz="2100" b="1">
                  <a:solidFill>
                    <a:srgbClr val="111111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Captive Surplus Distribution</a:t>
              </a:r>
            </a:p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- At the end of the contract term, underwriting profits retained by the captive WILL be distributed to participating groups. </a:t>
              </a:r>
            </a:p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111111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- Distribution is based on contribution to premium, claims performance, and participation terms outlined in the captive participation agreement. </a:t>
              </a:r>
              <a:r>
                <a:rPr lang="en-US" sz="2100" i="1">
                  <a:solidFill>
                    <a:srgbClr val="111111"/>
                  </a:solidFill>
                  <a:latin typeface="Calibri (MS) Italics"/>
                  <a:ea typeface="Calibri (MS) Italics"/>
                  <a:cs typeface="Calibri (MS) Italics"/>
                  <a:sym typeface="Calibri (MS) Italics"/>
                </a:rPr>
                <a:t>(SAPA) </a:t>
              </a:r>
            </a:p>
            <a:p>
              <a:pPr algn="l">
                <a:lnSpc>
                  <a:spcPts val="1620"/>
                </a:lnSpc>
              </a:pPr>
              <a:endParaRPr lang="en-US" sz="2100" i="1">
                <a:solidFill>
                  <a:srgbClr val="111111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9750" y="1028700"/>
            <a:ext cx="15468499" cy="1491614"/>
            <a:chOff x="0" y="0"/>
            <a:chExt cx="20624666" cy="1988818"/>
          </a:xfrm>
          <a:solidFill>
            <a:schemeClr val="tx2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24666" cy="1988818"/>
            </a:xfrm>
            <a:custGeom>
              <a:avLst/>
              <a:gdLst/>
              <a:ahLst/>
              <a:cxnLst/>
              <a:rect l="l" t="t" r="r" b="b"/>
              <a:pathLst>
                <a:path w="20624666" h="1988818">
                  <a:moveTo>
                    <a:pt x="0" y="0"/>
                  </a:moveTo>
                  <a:lnTo>
                    <a:pt x="20624666" y="0"/>
                  </a:lnTo>
                  <a:lnTo>
                    <a:pt x="20624666" y="1988818"/>
                  </a:lnTo>
                  <a:lnTo>
                    <a:pt x="0" y="19888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004" y="508634"/>
              <a:ext cx="20601661" cy="98107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75"/>
                </a:lnSpc>
                <a:spcBef>
                  <a:spcPct val="0"/>
                </a:spcBef>
              </a:pPr>
              <a:r>
                <a:rPr lang="en-US" sz="48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DISTRIBUTION OF SURPLUS AFTER PLAN YEAR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082941" y="-1024292"/>
            <a:ext cx="16530629" cy="14588280"/>
          </a:xfrm>
          <a:custGeom>
            <a:avLst/>
            <a:gdLst/>
            <a:ahLst/>
            <a:cxnLst/>
            <a:rect l="l" t="t" r="r" b="b"/>
            <a:pathLst>
              <a:path w="16530629" h="14588280">
                <a:moveTo>
                  <a:pt x="0" y="0"/>
                </a:moveTo>
                <a:lnTo>
                  <a:pt x="16530629" y="0"/>
                </a:lnTo>
                <a:lnTo>
                  <a:pt x="16530629" y="14588280"/>
                </a:lnTo>
                <a:lnTo>
                  <a:pt x="0" y="1458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926795" y="-346486"/>
            <a:ext cx="12049276" cy="10633486"/>
          </a:xfrm>
          <a:custGeom>
            <a:avLst/>
            <a:gdLst/>
            <a:ahLst/>
            <a:cxnLst/>
            <a:rect l="l" t="t" r="r" b="b"/>
            <a:pathLst>
              <a:path w="12049276" h="10633486">
                <a:moveTo>
                  <a:pt x="0" y="0"/>
                </a:moveTo>
                <a:lnTo>
                  <a:pt x="12049275" y="0"/>
                </a:lnTo>
                <a:lnTo>
                  <a:pt x="12049275" y="10633486"/>
                </a:lnTo>
                <a:lnTo>
                  <a:pt x="0" y="1063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2165866" y="0"/>
            <a:ext cx="16530629" cy="14588280"/>
          </a:xfrm>
          <a:custGeom>
            <a:avLst/>
            <a:gdLst/>
            <a:ahLst/>
            <a:cxnLst/>
            <a:rect l="l" t="t" r="r" b="b"/>
            <a:pathLst>
              <a:path w="16530629" h="14588280">
                <a:moveTo>
                  <a:pt x="0" y="0"/>
                </a:moveTo>
                <a:lnTo>
                  <a:pt x="16530629" y="0"/>
                </a:lnTo>
                <a:lnTo>
                  <a:pt x="16530629" y="14588280"/>
                </a:lnTo>
                <a:lnTo>
                  <a:pt x="0" y="14588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165866" y="838367"/>
            <a:ext cx="13355185" cy="1541597"/>
            <a:chOff x="0" y="0"/>
            <a:chExt cx="17806913" cy="2055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6913" cy="2055463"/>
            </a:xfrm>
            <a:custGeom>
              <a:avLst/>
              <a:gdLst/>
              <a:ahLst/>
              <a:cxnLst/>
              <a:rect l="l" t="t" r="r" b="b"/>
              <a:pathLst>
                <a:path w="17806913" h="2055463">
                  <a:moveTo>
                    <a:pt x="0" y="0"/>
                  </a:moveTo>
                  <a:lnTo>
                    <a:pt x="17806913" y="0"/>
                  </a:lnTo>
                  <a:lnTo>
                    <a:pt x="17806913" y="2055463"/>
                  </a:lnTo>
                  <a:lnTo>
                    <a:pt x="0" y="205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950" t="-162641" r="-1585" b="-213864"/>
              </a:stretch>
            </a:blipFill>
            <a:ln w="1143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53057"/>
              <a:ext cx="17494384" cy="1139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WHY BROKERS SHOULD CARE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878" y="2844829"/>
            <a:ext cx="5400903" cy="925468"/>
            <a:chOff x="0" y="0"/>
            <a:chExt cx="7201204" cy="123395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201204" cy="1233958"/>
              <a:chOff x="0" y="0"/>
              <a:chExt cx="1422460" cy="24374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422460" cy="243745"/>
              </a:xfrm>
              <a:custGeom>
                <a:avLst/>
                <a:gdLst/>
                <a:ahLst/>
                <a:cxnLst/>
                <a:rect l="l" t="t" r="r" b="b"/>
                <a:pathLst>
                  <a:path w="1422460" h="243745">
                    <a:moveTo>
                      <a:pt x="31536" y="0"/>
                    </a:moveTo>
                    <a:lnTo>
                      <a:pt x="1390924" y="0"/>
                    </a:lnTo>
                    <a:cubicBezTo>
                      <a:pt x="1408341" y="0"/>
                      <a:pt x="1422460" y="14119"/>
                      <a:pt x="1422460" y="31536"/>
                    </a:cubicBezTo>
                    <a:lnTo>
                      <a:pt x="1422460" y="212209"/>
                    </a:lnTo>
                    <a:cubicBezTo>
                      <a:pt x="1422460" y="229626"/>
                      <a:pt x="1408341" y="243745"/>
                      <a:pt x="1390924" y="243745"/>
                    </a:cubicBezTo>
                    <a:lnTo>
                      <a:pt x="31536" y="243745"/>
                    </a:lnTo>
                    <a:cubicBezTo>
                      <a:pt x="14119" y="243745"/>
                      <a:pt x="0" y="229626"/>
                      <a:pt x="0" y="212209"/>
                    </a:cubicBezTo>
                    <a:lnTo>
                      <a:pt x="0" y="31536"/>
                    </a:lnTo>
                    <a:cubicBezTo>
                      <a:pt x="0" y="14119"/>
                      <a:pt x="14119" y="0"/>
                      <a:pt x="31536" y="0"/>
                    </a:cubicBezTo>
                    <a:close/>
                  </a:path>
                </a:pathLst>
              </a:custGeom>
              <a:solidFill>
                <a:srgbClr val="012E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1422460" cy="3104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80679" y="116599"/>
              <a:ext cx="6639846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BROKER BENEFITS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148556"/>
            <a:ext cx="6629259" cy="2507886"/>
            <a:chOff x="0" y="0"/>
            <a:chExt cx="8839012" cy="334384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8839012" cy="3343849"/>
              <a:chOff x="0" y="0"/>
              <a:chExt cx="1298581" cy="49126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98581" cy="491261"/>
              </a:xfrm>
              <a:custGeom>
                <a:avLst/>
                <a:gdLst/>
                <a:ahLst/>
                <a:cxnLst/>
                <a:rect l="l" t="t" r="r" b="b"/>
                <a:pathLst>
                  <a:path w="1298581" h="491261">
                    <a:moveTo>
                      <a:pt x="144458" y="0"/>
                    </a:moveTo>
                    <a:lnTo>
                      <a:pt x="1154123" y="0"/>
                    </a:lnTo>
                    <a:cubicBezTo>
                      <a:pt x="1192436" y="0"/>
                      <a:pt x="1229180" y="15220"/>
                      <a:pt x="1256271" y="42311"/>
                    </a:cubicBezTo>
                    <a:cubicBezTo>
                      <a:pt x="1283362" y="69402"/>
                      <a:pt x="1298581" y="106145"/>
                      <a:pt x="1298581" y="144458"/>
                    </a:cubicBezTo>
                    <a:lnTo>
                      <a:pt x="1298581" y="346803"/>
                    </a:lnTo>
                    <a:cubicBezTo>
                      <a:pt x="1298581" y="385115"/>
                      <a:pt x="1283362" y="421859"/>
                      <a:pt x="1256271" y="448950"/>
                    </a:cubicBezTo>
                    <a:cubicBezTo>
                      <a:pt x="1229180" y="476041"/>
                      <a:pt x="1192436" y="491261"/>
                      <a:pt x="1154123" y="491261"/>
                    </a:cubicBezTo>
                    <a:lnTo>
                      <a:pt x="144458" y="491261"/>
                    </a:lnTo>
                    <a:cubicBezTo>
                      <a:pt x="106145" y="491261"/>
                      <a:pt x="69402" y="476041"/>
                      <a:pt x="42311" y="448950"/>
                    </a:cubicBezTo>
                    <a:cubicBezTo>
                      <a:pt x="15220" y="421859"/>
                      <a:pt x="0" y="385115"/>
                      <a:pt x="0" y="346803"/>
                    </a:cubicBezTo>
                    <a:lnTo>
                      <a:pt x="0" y="144458"/>
                    </a:lnTo>
                    <a:cubicBezTo>
                      <a:pt x="0" y="106145"/>
                      <a:pt x="15220" y="69402"/>
                      <a:pt x="42311" y="42311"/>
                    </a:cubicBezTo>
                    <a:cubicBezTo>
                      <a:pt x="69402" y="15220"/>
                      <a:pt x="106145" y="0"/>
                      <a:pt x="144458" y="0"/>
                    </a:cubicBezTo>
                    <a:close/>
                  </a:path>
                </a:pathLst>
              </a:custGeom>
              <a:solidFill>
                <a:srgbClr val="5A96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1298581" cy="5579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3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694797"/>
              <a:ext cx="8839012" cy="1897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9644" lvl="1" indent="-294822" algn="l">
                <a:lnSpc>
                  <a:spcPts val="3823"/>
                </a:lnSpc>
                <a:buFont typeface="Arial"/>
                <a:buChar char="•"/>
              </a:pPr>
              <a:r>
                <a:rPr lang="en-US" sz="273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Differentiated value</a:t>
              </a:r>
            </a:p>
            <a:p>
              <a:pPr marL="589644" lvl="1" indent="-294822" algn="l">
                <a:lnSpc>
                  <a:spcPts val="3823"/>
                </a:lnSpc>
                <a:buFont typeface="Arial"/>
                <a:buChar char="•"/>
              </a:pPr>
              <a:r>
                <a:rPr lang="en-US" sz="273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Deeper client relationships</a:t>
              </a:r>
            </a:p>
            <a:p>
              <a:pPr marL="589644" lvl="1" indent="-294822" algn="l">
                <a:lnSpc>
                  <a:spcPts val="3823"/>
                </a:lnSpc>
                <a:buFont typeface="Arial"/>
                <a:buChar char="•"/>
              </a:pPr>
              <a:r>
                <a:rPr lang="en-US" sz="2731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Long-term revenue stability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180755" y="4145494"/>
            <a:ext cx="7045296" cy="2510948"/>
            <a:chOff x="0" y="0"/>
            <a:chExt cx="9393728" cy="334793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9393728" cy="3347931"/>
              <a:chOff x="0" y="0"/>
              <a:chExt cx="1438156" cy="5125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38156" cy="512560"/>
              </a:xfrm>
              <a:custGeom>
                <a:avLst/>
                <a:gdLst/>
                <a:ahLst/>
                <a:cxnLst/>
                <a:rect l="l" t="t" r="r" b="b"/>
                <a:pathLst>
                  <a:path w="1438156" h="512560">
                    <a:moveTo>
                      <a:pt x="130438" y="0"/>
                    </a:moveTo>
                    <a:lnTo>
                      <a:pt x="1307718" y="0"/>
                    </a:lnTo>
                    <a:cubicBezTo>
                      <a:pt x="1379757" y="0"/>
                      <a:pt x="1438156" y="58399"/>
                      <a:pt x="1438156" y="130438"/>
                    </a:cubicBezTo>
                    <a:lnTo>
                      <a:pt x="1438156" y="382122"/>
                    </a:lnTo>
                    <a:cubicBezTo>
                      <a:pt x="1438156" y="454161"/>
                      <a:pt x="1379757" y="512560"/>
                      <a:pt x="1307718" y="512560"/>
                    </a:cubicBezTo>
                    <a:lnTo>
                      <a:pt x="130438" y="512560"/>
                    </a:lnTo>
                    <a:cubicBezTo>
                      <a:pt x="58399" y="512560"/>
                      <a:pt x="0" y="454161"/>
                      <a:pt x="0" y="382122"/>
                    </a:cubicBezTo>
                    <a:lnTo>
                      <a:pt x="0" y="130438"/>
                    </a:lnTo>
                    <a:cubicBezTo>
                      <a:pt x="0" y="58399"/>
                      <a:pt x="58399" y="0"/>
                      <a:pt x="130438" y="0"/>
                    </a:cubicBezTo>
                    <a:close/>
                  </a:path>
                </a:pathLst>
              </a:custGeom>
              <a:solidFill>
                <a:srgbClr val="5A96C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66675"/>
                <a:ext cx="1438156" cy="57923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27321" y="124259"/>
              <a:ext cx="8966407" cy="288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033"/>
                </a:lnSpc>
              </a:pPr>
              <a:r>
                <a:rPr lang="en-US" sz="3126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Quoting → Structuring</a:t>
              </a:r>
            </a:p>
            <a:p>
              <a:pPr algn="just">
                <a:lnSpc>
                  <a:spcPts val="6033"/>
                </a:lnSpc>
              </a:pPr>
              <a:r>
                <a:rPr lang="en-US" sz="3126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Renewal chasing → Risk strategy</a:t>
              </a:r>
            </a:p>
            <a:p>
              <a:pPr algn="just">
                <a:lnSpc>
                  <a:spcPts val="6033"/>
                </a:lnSpc>
              </a:pPr>
              <a:r>
                <a:rPr lang="en-US" sz="3126">
                  <a:solidFill>
                    <a:srgbClr val="FFFFFF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Transactional → Advisory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165527" y="2936357"/>
            <a:ext cx="5307232" cy="833940"/>
            <a:chOff x="0" y="0"/>
            <a:chExt cx="7076309" cy="111192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076309" cy="1111920"/>
              <a:chOff x="0" y="0"/>
              <a:chExt cx="1372572" cy="21567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72572" cy="215676"/>
              </a:xfrm>
              <a:custGeom>
                <a:avLst/>
                <a:gdLst/>
                <a:ahLst/>
                <a:cxnLst/>
                <a:rect l="l" t="t" r="r" b="b"/>
                <a:pathLst>
                  <a:path w="1372572" h="215676">
                    <a:moveTo>
                      <a:pt x="32682" y="0"/>
                    </a:moveTo>
                    <a:lnTo>
                      <a:pt x="1339890" y="0"/>
                    </a:lnTo>
                    <a:cubicBezTo>
                      <a:pt x="1348557" y="0"/>
                      <a:pt x="1356870" y="3443"/>
                      <a:pt x="1362999" y="9572"/>
                    </a:cubicBezTo>
                    <a:cubicBezTo>
                      <a:pt x="1369128" y="15701"/>
                      <a:pt x="1372572" y="24014"/>
                      <a:pt x="1372572" y="32682"/>
                    </a:cubicBezTo>
                    <a:lnTo>
                      <a:pt x="1372572" y="182994"/>
                    </a:lnTo>
                    <a:cubicBezTo>
                      <a:pt x="1372572" y="201044"/>
                      <a:pt x="1357939" y="215676"/>
                      <a:pt x="1339890" y="215676"/>
                    </a:cubicBezTo>
                    <a:lnTo>
                      <a:pt x="32682" y="215676"/>
                    </a:lnTo>
                    <a:cubicBezTo>
                      <a:pt x="14632" y="215676"/>
                      <a:pt x="0" y="201044"/>
                      <a:pt x="0" y="182994"/>
                    </a:cubicBezTo>
                    <a:lnTo>
                      <a:pt x="0" y="32682"/>
                    </a:lnTo>
                    <a:cubicBezTo>
                      <a:pt x="0" y="14632"/>
                      <a:pt x="14632" y="0"/>
                      <a:pt x="32682" y="0"/>
                    </a:cubicBezTo>
                    <a:close/>
                  </a:path>
                </a:pathLst>
              </a:custGeom>
              <a:solidFill>
                <a:srgbClr val="012E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66675"/>
                <a:ext cx="1372572" cy="2823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3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75811" y="139191"/>
              <a:ext cx="6524687" cy="776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5"/>
                </a:lnSpc>
              </a:pPr>
              <a:r>
                <a:rPr lang="en-US" sz="3560" b="1">
                  <a:solidFill>
                    <a:srgbClr val="FFFFFF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BROKER EVOLUTION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0830" y="7123167"/>
            <a:ext cx="16346340" cy="2147359"/>
            <a:chOff x="0" y="0"/>
            <a:chExt cx="21795120" cy="286314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775350"/>
              <a:ext cx="21795120" cy="2087796"/>
              <a:chOff x="0" y="0"/>
              <a:chExt cx="6673302" cy="63924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673301" cy="639248"/>
              </a:xfrm>
              <a:custGeom>
                <a:avLst/>
                <a:gdLst/>
                <a:ahLst/>
                <a:cxnLst/>
                <a:rect l="l" t="t" r="r" b="b"/>
                <a:pathLst>
                  <a:path w="6673301" h="639248">
                    <a:moveTo>
                      <a:pt x="28111" y="0"/>
                    </a:moveTo>
                    <a:lnTo>
                      <a:pt x="6645191" y="0"/>
                    </a:lnTo>
                    <a:cubicBezTo>
                      <a:pt x="6660716" y="0"/>
                      <a:pt x="6673301" y="12586"/>
                      <a:pt x="6673301" y="28111"/>
                    </a:cubicBezTo>
                    <a:lnTo>
                      <a:pt x="6673301" y="611138"/>
                    </a:lnTo>
                    <a:cubicBezTo>
                      <a:pt x="6673301" y="626663"/>
                      <a:pt x="6660716" y="639248"/>
                      <a:pt x="6645191" y="639248"/>
                    </a:cubicBezTo>
                    <a:lnTo>
                      <a:pt x="28111" y="639248"/>
                    </a:lnTo>
                    <a:cubicBezTo>
                      <a:pt x="12586" y="639248"/>
                      <a:pt x="0" y="626663"/>
                      <a:pt x="0" y="611138"/>
                    </a:cubicBezTo>
                    <a:lnTo>
                      <a:pt x="0" y="28111"/>
                    </a:lnTo>
                    <a:cubicBezTo>
                      <a:pt x="0" y="12586"/>
                      <a:pt x="12586" y="0"/>
                      <a:pt x="28111" y="0"/>
                    </a:cubicBezTo>
                    <a:close/>
                  </a:path>
                </a:pathLst>
              </a:custGeom>
              <a:solidFill>
                <a:srgbClr val="012E5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66675"/>
                <a:ext cx="6673302" cy="7059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5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8361327" y="-28575"/>
              <a:ext cx="5226787" cy="35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54"/>
                </a:lnSpc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48901" y="1399321"/>
              <a:ext cx="20251638" cy="798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  <a:spcBef>
                  <a:spcPct val="0"/>
                </a:spcBef>
              </a:pPr>
              <a:r>
                <a:rPr lang="en-US" sz="3513" b="1" i="1">
                  <a:solidFill>
                    <a:srgbClr val="FFFFFF"/>
                  </a:solidFill>
                  <a:latin typeface="Open Sans 1 Bold Italics"/>
                  <a:ea typeface="Open Sans 1 Bold Italics"/>
                  <a:cs typeface="Open Sans 1 Bold Italics"/>
                  <a:sym typeface="Open Sans 1 Bold Italics"/>
                </a:rPr>
                <a:t>YOU ARE NO LONGER JUST A BROKER. YOU ARE A RISK STRATEGIST.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E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9229" y="-2905917"/>
            <a:ext cx="21679842" cy="19295059"/>
          </a:xfrm>
          <a:custGeom>
            <a:avLst/>
            <a:gdLst/>
            <a:ahLst/>
            <a:cxnLst/>
            <a:rect l="l" t="t" r="r" b="b"/>
            <a:pathLst>
              <a:path w="21679842" h="19295059">
                <a:moveTo>
                  <a:pt x="0" y="0"/>
                </a:moveTo>
                <a:lnTo>
                  <a:pt x="21679841" y="0"/>
                </a:lnTo>
                <a:lnTo>
                  <a:pt x="21679841" y="19295059"/>
                </a:lnTo>
                <a:lnTo>
                  <a:pt x="0" y="19295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5490351" cy="2783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90351" cy="2783840"/>
            </a:xfrm>
            <a:custGeom>
              <a:avLst/>
              <a:gdLst/>
              <a:ahLst/>
              <a:cxnLst/>
              <a:rect l="l" t="t" r="r" b="b"/>
              <a:pathLst>
                <a:path w="5490351" h="2783840">
                  <a:moveTo>
                    <a:pt x="5365891" y="2783840"/>
                  </a:moveTo>
                  <a:lnTo>
                    <a:pt x="124460" y="2783840"/>
                  </a:lnTo>
                  <a:cubicBezTo>
                    <a:pt x="55880" y="2783840"/>
                    <a:pt x="0" y="2727960"/>
                    <a:pt x="0" y="2659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659380"/>
                  </a:lnTo>
                  <a:cubicBezTo>
                    <a:pt x="5490351" y="2727960"/>
                    <a:pt x="5434471" y="2783840"/>
                    <a:pt x="5365891" y="2783840"/>
                  </a:cubicBezTo>
                  <a:close/>
                </a:path>
              </a:pathLst>
            </a:custGeom>
            <a:solidFill>
              <a:srgbClr val="4E6B9A">
                <a:alpha val="8862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66626" y="3777249"/>
            <a:ext cx="1367991" cy="2732501"/>
          </a:xfrm>
          <a:custGeom>
            <a:avLst/>
            <a:gdLst/>
            <a:ahLst/>
            <a:cxnLst/>
            <a:rect l="l" t="t" r="r" b="b"/>
            <a:pathLst>
              <a:path w="1367991" h="273250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25962" y="2447024"/>
            <a:ext cx="13737267" cy="418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36"/>
              </a:lnSpc>
            </a:pPr>
            <a:r>
              <a:rPr lang="en-US" sz="7668" b="1" i="1" spc="-421">
                <a:solidFill>
                  <a:srgbClr val="FFFFFF"/>
                </a:solidFill>
                <a:latin typeface="Open Sans 1 Bold Italics"/>
                <a:ea typeface="Open Sans 1 Bold Italics"/>
                <a:cs typeface="Open Sans 1 Bold Italics"/>
                <a:sym typeface="Open Sans 1 Bold Italics"/>
              </a:rPr>
              <a:t>Captives are not about avoiding insurance, they are about optimizing risk financing.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C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1387" y="3168215"/>
            <a:ext cx="14122802" cy="2878999"/>
            <a:chOff x="0" y="0"/>
            <a:chExt cx="10934559" cy="22290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4559" cy="2229061"/>
            </a:xfrm>
            <a:custGeom>
              <a:avLst/>
              <a:gdLst/>
              <a:ahLst/>
              <a:cxnLst/>
              <a:rect l="l" t="t" r="r" b="b"/>
              <a:pathLst>
                <a:path w="10934559" h="2229061">
                  <a:moveTo>
                    <a:pt x="1081009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9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2104601"/>
                  </a:lnTo>
                  <a:cubicBezTo>
                    <a:pt x="10934559" y="2173181"/>
                    <a:pt x="10878679" y="2229061"/>
                    <a:pt x="10810099" y="2229061"/>
                  </a:cubicBezTo>
                  <a:close/>
                </a:path>
              </a:pathLst>
            </a:custGeom>
            <a:solidFill>
              <a:srgbClr val="34538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082599" y="6379301"/>
            <a:ext cx="14122802" cy="2878999"/>
            <a:chOff x="0" y="0"/>
            <a:chExt cx="10934559" cy="2229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34559" cy="2229061"/>
            </a:xfrm>
            <a:custGeom>
              <a:avLst/>
              <a:gdLst/>
              <a:ahLst/>
              <a:cxnLst/>
              <a:rect l="l" t="t" r="r" b="b"/>
              <a:pathLst>
                <a:path w="10934559" h="2229061">
                  <a:moveTo>
                    <a:pt x="10810098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810099" y="0"/>
                  </a:lnTo>
                  <a:cubicBezTo>
                    <a:pt x="10878679" y="0"/>
                    <a:pt x="10934559" y="55880"/>
                    <a:pt x="10934559" y="124460"/>
                  </a:cubicBezTo>
                  <a:lnTo>
                    <a:pt x="10934559" y="2104601"/>
                  </a:lnTo>
                  <a:cubicBezTo>
                    <a:pt x="10934559" y="2173181"/>
                    <a:pt x="10878679" y="2229061"/>
                    <a:pt x="10810099" y="2229061"/>
                  </a:cubicBezTo>
                  <a:close/>
                </a:path>
              </a:pathLst>
            </a:custGeom>
            <a:solidFill>
              <a:srgbClr val="34538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082599" y="1028700"/>
            <a:ext cx="14325226" cy="1354392"/>
          </a:xfrm>
          <a:custGeom>
            <a:avLst/>
            <a:gdLst/>
            <a:ahLst/>
            <a:cxnLst/>
            <a:rect l="l" t="t" r="r" b="b"/>
            <a:pathLst>
              <a:path w="14325226" h="1354392">
                <a:moveTo>
                  <a:pt x="0" y="0"/>
                </a:moveTo>
                <a:lnTo>
                  <a:pt x="14325226" y="0"/>
                </a:lnTo>
                <a:lnTo>
                  <a:pt x="14325226" y="1354392"/>
                </a:lnTo>
                <a:lnTo>
                  <a:pt x="0" y="135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21" t="-163510" r="-2104" b="-323812"/>
            </a:stretch>
          </a:blipFill>
          <a:ln w="114300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81216" y="8091516"/>
            <a:ext cx="816161" cy="1051416"/>
          </a:xfrm>
          <a:custGeom>
            <a:avLst/>
            <a:gdLst/>
            <a:ahLst/>
            <a:cxnLst/>
            <a:rect l="l" t="t" r="r" b="b"/>
            <a:pathLst>
              <a:path w="816161" h="1051416">
                <a:moveTo>
                  <a:pt x="0" y="0"/>
                </a:moveTo>
                <a:lnTo>
                  <a:pt x="816161" y="0"/>
                </a:lnTo>
                <a:lnTo>
                  <a:pt x="816161" y="1051416"/>
                </a:lnTo>
                <a:lnTo>
                  <a:pt x="0" y="105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941989" y="6775813"/>
            <a:ext cx="694614" cy="990537"/>
          </a:xfrm>
          <a:custGeom>
            <a:avLst/>
            <a:gdLst/>
            <a:ahLst/>
            <a:cxnLst/>
            <a:rect l="l" t="t" r="r" b="b"/>
            <a:pathLst>
              <a:path w="694614" h="990537">
                <a:moveTo>
                  <a:pt x="0" y="0"/>
                </a:moveTo>
                <a:lnTo>
                  <a:pt x="694614" y="0"/>
                </a:lnTo>
                <a:lnTo>
                  <a:pt x="694614" y="990537"/>
                </a:lnTo>
                <a:lnTo>
                  <a:pt x="0" y="9905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82599" y="3569491"/>
            <a:ext cx="14021590" cy="197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50"/>
              </a:lnSpc>
            </a:pPr>
            <a:r>
              <a:rPr lang="en-US" sz="3500" b="1" i="1" spc="175">
                <a:solidFill>
                  <a:srgbClr val="FFFFFF"/>
                </a:solidFill>
                <a:latin typeface="Aptos Bold Italics"/>
                <a:ea typeface="Aptos Bold Italics"/>
                <a:cs typeface="Aptos Bold Italics"/>
                <a:sym typeface="Aptos Bold Italics"/>
              </a:rPr>
              <a:t>A Stop-Loss Captive is a member-owned risk-sharing structure that allows employers to collectively retain predictable risk while transferring catastrophic risk to reinsurers.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36603" y="6775813"/>
            <a:ext cx="11899285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Does Not Replace Stop-Loss Insurance</a:t>
            </a:r>
          </a:p>
          <a:p>
            <a:pPr algn="l">
              <a:lnSpc>
                <a:spcPts val="5520"/>
              </a:lnSpc>
            </a:pPr>
            <a:endParaRPr lang="en-US" sz="460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  <a:p>
            <a:pPr marL="0" lvl="0" indent="0" algn="l">
              <a:lnSpc>
                <a:spcPts val="5520"/>
              </a:lnSpc>
              <a:spcBef>
                <a:spcPct val="0"/>
              </a:spcBef>
            </a:pPr>
            <a:r>
              <a:rPr lang="en-US" sz="4600" b="1">
                <a:solidFill>
                  <a:srgbClr val="FFFFFF"/>
                </a:solidFill>
                <a:latin typeface="Aptos Bold"/>
                <a:ea typeface="Aptos Bold"/>
                <a:cs typeface="Aptos Bold"/>
                <a:sym typeface="Aptos Bold"/>
              </a:rPr>
              <a:t>Replaces Carrier Profit and Capital Layers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27951" y="1377284"/>
            <a:ext cx="8585299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9"/>
              </a:lnSpc>
            </a:pPr>
            <a:r>
              <a:rPr lang="en-US" sz="4499" b="1">
                <a:solidFill>
                  <a:srgbClr val="111111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WHAT A STOP-LOSS CAPTIVE 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9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032" y="-1900714"/>
            <a:ext cx="17010968" cy="15231904"/>
          </a:xfrm>
          <a:custGeom>
            <a:avLst/>
            <a:gdLst/>
            <a:ahLst/>
            <a:cxnLst/>
            <a:rect l="l" t="t" r="r" b="b"/>
            <a:pathLst>
              <a:path w="17010968" h="15231904">
                <a:moveTo>
                  <a:pt x="0" y="0"/>
                </a:moveTo>
                <a:lnTo>
                  <a:pt x="17010968" y="0"/>
                </a:lnTo>
                <a:lnTo>
                  <a:pt x="17010968" y="15231904"/>
                </a:lnTo>
                <a:lnTo>
                  <a:pt x="0" y="15231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74572" y="3274181"/>
            <a:ext cx="15311587" cy="3853791"/>
            <a:chOff x="0" y="0"/>
            <a:chExt cx="4032681" cy="1014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2681" cy="1014990"/>
            </a:xfrm>
            <a:custGeom>
              <a:avLst/>
              <a:gdLst/>
              <a:ahLst/>
              <a:cxnLst/>
              <a:rect l="l" t="t" r="r" b="b"/>
              <a:pathLst>
                <a:path w="4032681" h="1014990">
                  <a:moveTo>
                    <a:pt x="50562" y="0"/>
                  </a:moveTo>
                  <a:lnTo>
                    <a:pt x="3982119" y="0"/>
                  </a:lnTo>
                  <a:cubicBezTo>
                    <a:pt x="4010044" y="0"/>
                    <a:pt x="4032681" y="22638"/>
                    <a:pt x="4032681" y="50562"/>
                  </a:cubicBezTo>
                  <a:lnTo>
                    <a:pt x="4032681" y="964428"/>
                  </a:lnTo>
                  <a:cubicBezTo>
                    <a:pt x="4032681" y="992353"/>
                    <a:pt x="4010044" y="1014990"/>
                    <a:pt x="3982119" y="1014990"/>
                  </a:cubicBezTo>
                  <a:lnTo>
                    <a:pt x="50562" y="1014990"/>
                  </a:lnTo>
                  <a:cubicBezTo>
                    <a:pt x="22638" y="1014990"/>
                    <a:pt x="0" y="992353"/>
                    <a:pt x="0" y="964428"/>
                  </a:cubicBezTo>
                  <a:lnTo>
                    <a:pt x="0" y="50562"/>
                  </a:lnTo>
                  <a:cubicBezTo>
                    <a:pt x="0" y="22638"/>
                    <a:pt x="22638" y="0"/>
                    <a:pt x="5056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032681" cy="104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7571" y="3719513"/>
            <a:ext cx="15167616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3300" lvl="1" indent="-23165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Owned and capitalized by a single employer or corporate group</a:t>
            </a:r>
          </a:p>
          <a:p>
            <a:pPr marL="463300" lvl="1" indent="-23165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Employer retains predictable risk and controls underwriting decisions</a:t>
            </a:r>
          </a:p>
          <a:p>
            <a:pPr marL="463300" lvl="1" indent="-23165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Typically used by large or highly sophisticated organizations</a:t>
            </a:r>
          </a:p>
          <a:p>
            <a:pPr marL="463300" lvl="1" indent="-23165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 transparency, customization, and governance responsibility</a:t>
            </a:r>
          </a:p>
          <a:p>
            <a:pPr marL="463300" lvl="1" indent="-231650" algn="l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Less common in mid-market medical stop-loss due to capital requirements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03458" y="411962"/>
            <a:ext cx="15855842" cy="1278965"/>
            <a:chOff x="0" y="0"/>
            <a:chExt cx="21141123" cy="17052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41123" cy="1705287"/>
            </a:xfrm>
            <a:custGeom>
              <a:avLst/>
              <a:gdLst/>
              <a:ahLst/>
              <a:cxnLst/>
              <a:rect l="l" t="t" r="r" b="b"/>
              <a:pathLst>
                <a:path w="21141123" h="1705287">
                  <a:moveTo>
                    <a:pt x="0" y="0"/>
                  </a:moveTo>
                  <a:lnTo>
                    <a:pt x="21141123" y="0"/>
                  </a:lnTo>
                  <a:lnTo>
                    <a:pt x="21141123" y="1705287"/>
                  </a:lnTo>
                  <a:lnTo>
                    <a:pt x="0" y="170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25593"/>
              <a:ext cx="21141123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235"/>
                </a:lnSpc>
                <a:spcBef>
                  <a:spcPct val="0"/>
                </a:spcBef>
              </a:pPr>
              <a:r>
                <a:rPr lang="en-US" sz="51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SINGLE-PARENT (PURE) CAPTIVE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9858" y="-5243379"/>
            <a:ext cx="16315967" cy="18753984"/>
          </a:xfrm>
          <a:custGeom>
            <a:avLst/>
            <a:gdLst/>
            <a:ahLst/>
            <a:cxnLst/>
            <a:rect l="l" t="t" r="r" b="b"/>
            <a:pathLst>
              <a:path w="16315967" h="18753984">
                <a:moveTo>
                  <a:pt x="0" y="0"/>
                </a:moveTo>
                <a:lnTo>
                  <a:pt x="16315966" y="0"/>
                </a:lnTo>
                <a:lnTo>
                  <a:pt x="16315966" y="18753985"/>
                </a:lnTo>
                <a:lnTo>
                  <a:pt x="0" y="18753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 descr="A close up of a logo  Description generated with high confidence"/>
          <p:cNvSpPr/>
          <p:nvPr/>
        </p:nvSpPr>
        <p:spPr>
          <a:xfrm>
            <a:off x="0" y="0"/>
            <a:ext cx="6979715" cy="10287000"/>
          </a:xfrm>
          <a:custGeom>
            <a:avLst/>
            <a:gdLst/>
            <a:ahLst/>
            <a:cxnLst/>
            <a:rect l="l" t="t" r="r" b="b"/>
            <a:pathLst>
              <a:path w="6979715" h="10287000">
                <a:moveTo>
                  <a:pt x="0" y="0"/>
                </a:moveTo>
                <a:lnTo>
                  <a:pt x="6979715" y="0"/>
                </a:lnTo>
                <a:lnTo>
                  <a:pt x="69797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010087" y="3403003"/>
            <a:ext cx="8930695" cy="229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6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249155" y="2835348"/>
            <a:ext cx="10798019" cy="602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A single-parent captive is formed as a subsidiary of another larger entity (known as a “parent”), to insure the risks of its parent. Large employers that are already self-funded may be able to increase their levels of stop-loss insurance they purchase so they can offset their exposure through a captive layer. </a:t>
            </a:r>
          </a:p>
          <a:p>
            <a:pPr algn="ctr">
              <a:lnSpc>
                <a:spcPts val="2928"/>
              </a:lnSpc>
            </a:pPr>
            <a:endParaRPr lang="en-US" sz="2928" b="1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atin typeface="Gill Sans Medium"/>
              <a:ea typeface="Gill Sans Medium"/>
              <a:cs typeface="Gill Sans Medium"/>
              <a:sym typeface="Gill Sans Medium"/>
            </a:endParaRP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Funding layers of stop loss coverage through a single-parent captive,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as opposed to simply paying claims within the same layers from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general assets allow the employer to more easily recognize and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deploy underwriting profit. </a:t>
            </a:r>
          </a:p>
          <a:p>
            <a:pPr algn="ctr">
              <a:lnSpc>
                <a:spcPts val="2928"/>
              </a:lnSpc>
            </a:pPr>
            <a:endParaRPr lang="en-US" sz="2928" b="1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atin typeface="Gill Sans Medium"/>
              <a:ea typeface="Gill Sans Medium"/>
              <a:cs typeface="Gill Sans Medium"/>
              <a:sym typeface="Gill Sans Medium"/>
            </a:endParaRP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Surplus derived from the underwriting and investment return from the captive can be returned to the employer more efficiently in the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form of dividend distributions, offsetting future plan costs, or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retained within the captive to smooth financial volatility associated </a:t>
            </a:r>
          </a:p>
          <a:p>
            <a:pPr algn="ctr">
              <a:lnSpc>
                <a:spcPts val="2928"/>
              </a:lnSpc>
            </a:pPr>
            <a:r>
              <a:rPr lang="en-US" sz="2928" b="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Gill Sans Medium"/>
                <a:ea typeface="Gill Sans Medium"/>
                <a:cs typeface="Gill Sans Medium"/>
                <a:sym typeface="Gill Sans Medium"/>
              </a:rPr>
              <a:t>with other lines of insurance coverage.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79715" y="504583"/>
            <a:ext cx="11308285" cy="1317065"/>
            <a:chOff x="0" y="0"/>
            <a:chExt cx="15077713" cy="1756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77713" cy="1756087"/>
            </a:xfrm>
            <a:custGeom>
              <a:avLst/>
              <a:gdLst/>
              <a:ahLst/>
              <a:cxnLst/>
              <a:rect l="l" t="t" r="r" b="b"/>
              <a:pathLst>
                <a:path w="15077713" h="1756087">
                  <a:moveTo>
                    <a:pt x="0" y="0"/>
                  </a:moveTo>
                  <a:lnTo>
                    <a:pt x="15077713" y="0"/>
                  </a:lnTo>
                  <a:lnTo>
                    <a:pt x="1507771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B9E5F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5118"/>
              <a:ext cx="1507771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SINGLE PARENT CAPTIVE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1365" y="-1018369"/>
            <a:ext cx="20489797" cy="13574490"/>
          </a:xfrm>
          <a:custGeom>
            <a:avLst/>
            <a:gdLst/>
            <a:ahLst/>
            <a:cxnLst/>
            <a:rect l="l" t="t" r="r" b="b"/>
            <a:pathLst>
              <a:path w="20489797" h="13574490">
                <a:moveTo>
                  <a:pt x="0" y="0"/>
                </a:moveTo>
                <a:lnTo>
                  <a:pt x="20489796" y="0"/>
                </a:lnTo>
                <a:lnTo>
                  <a:pt x="20489796" y="13574490"/>
                </a:lnTo>
                <a:lnTo>
                  <a:pt x="0" y="13574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26620" y="2236727"/>
            <a:ext cx="15732680" cy="6561331"/>
            <a:chOff x="0" y="0"/>
            <a:chExt cx="4143587" cy="17280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3587" cy="1728087"/>
            </a:xfrm>
            <a:custGeom>
              <a:avLst/>
              <a:gdLst/>
              <a:ahLst/>
              <a:cxnLst/>
              <a:rect l="l" t="t" r="r" b="b"/>
              <a:pathLst>
                <a:path w="4143587" h="1728087">
                  <a:moveTo>
                    <a:pt x="49209" y="0"/>
                  </a:moveTo>
                  <a:lnTo>
                    <a:pt x="4094378" y="0"/>
                  </a:lnTo>
                  <a:cubicBezTo>
                    <a:pt x="4107428" y="0"/>
                    <a:pt x="4119945" y="5185"/>
                    <a:pt x="4129174" y="14413"/>
                  </a:cubicBezTo>
                  <a:cubicBezTo>
                    <a:pt x="4138402" y="23642"/>
                    <a:pt x="4143587" y="36158"/>
                    <a:pt x="4143587" y="49209"/>
                  </a:cubicBezTo>
                  <a:lnTo>
                    <a:pt x="4143587" y="1678878"/>
                  </a:lnTo>
                  <a:cubicBezTo>
                    <a:pt x="4143587" y="1691929"/>
                    <a:pt x="4138402" y="1704446"/>
                    <a:pt x="4129174" y="1713674"/>
                  </a:cubicBezTo>
                  <a:cubicBezTo>
                    <a:pt x="4119945" y="1722903"/>
                    <a:pt x="4107428" y="1728087"/>
                    <a:pt x="4094378" y="1728087"/>
                  </a:cubicBezTo>
                  <a:lnTo>
                    <a:pt x="49209" y="1728087"/>
                  </a:lnTo>
                  <a:cubicBezTo>
                    <a:pt x="36158" y="1728087"/>
                    <a:pt x="23642" y="1722903"/>
                    <a:pt x="14413" y="1713674"/>
                  </a:cubicBezTo>
                  <a:cubicBezTo>
                    <a:pt x="5185" y="1704446"/>
                    <a:pt x="0" y="1691929"/>
                    <a:pt x="0" y="1678878"/>
                  </a:cubicBezTo>
                  <a:lnTo>
                    <a:pt x="0" y="49209"/>
                  </a:lnTo>
                  <a:cubicBezTo>
                    <a:pt x="0" y="36158"/>
                    <a:pt x="5185" y="23642"/>
                    <a:pt x="14413" y="14413"/>
                  </a:cubicBezTo>
                  <a:cubicBezTo>
                    <a:pt x="23642" y="5185"/>
                    <a:pt x="36158" y="0"/>
                    <a:pt x="49209" y="0"/>
                  </a:cubicBezTo>
                  <a:close/>
                </a:path>
              </a:pathLst>
            </a:custGeom>
            <a:solidFill>
              <a:srgbClr val="5A96C3">
                <a:alpha val="6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43587" cy="1756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6620" y="2369344"/>
            <a:ext cx="15732680" cy="562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166" lvl="1" indent="-295083" algn="l">
              <a:lnSpc>
                <a:spcPts val="5502"/>
              </a:lnSpc>
              <a:buFont typeface="Arial"/>
              <a:buChar char="•"/>
            </a:pPr>
            <a:r>
              <a:rPr lang="en-US" sz="4585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Owned by multiple, unrelated employers pooling similar risk layers</a:t>
            </a:r>
          </a:p>
          <a:p>
            <a:pPr marL="590166" lvl="1" indent="-295083" algn="l">
              <a:lnSpc>
                <a:spcPts val="5502"/>
              </a:lnSpc>
              <a:buFont typeface="Arial"/>
              <a:buChar char="•"/>
            </a:pPr>
            <a:r>
              <a:rPr lang="en-US" sz="4585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Risk is diversified across the group, reducing volatility</a:t>
            </a:r>
          </a:p>
          <a:p>
            <a:pPr marL="590166" lvl="1" indent="-295083" algn="l">
              <a:lnSpc>
                <a:spcPts val="5502"/>
              </a:lnSpc>
              <a:buFont typeface="Arial"/>
              <a:buChar char="•"/>
            </a:pPr>
            <a:r>
              <a:rPr lang="en-US" sz="4585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Professional management and standardized governance</a:t>
            </a:r>
          </a:p>
          <a:p>
            <a:pPr marL="590166" lvl="1" indent="-295083" algn="l">
              <a:lnSpc>
                <a:spcPts val="5502"/>
              </a:lnSpc>
              <a:buFont typeface="Arial"/>
              <a:buChar char="•"/>
            </a:pPr>
            <a:r>
              <a:rPr lang="en-US" sz="4585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Lower capital requirements per employer compared to single-parent captives</a:t>
            </a:r>
          </a:p>
          <a:p>
            <a:pPr marL="590166" lvl="1" indent="-295083" algn="l">
              <a:lnSpc>
                <a:spcPts val="5502"/>
              </a:lnSpc>
              <a:buFont typeface="Arial"/>
              <a:buChar char="•"/>
            </a:pPr>
            <a:r>
              <a:rPr lang="en-US" sz="4585">
                <a:solidFill>
                  <a:srgbClr val="111111"/>
                </a:solidFill>
                <a:latin typeface="Calibri (MS)"/>
                <a:ea typeface="Calibri (MS)"/>
                <a:cs typeface="Calibri (MS)"/>
                <a:sym typeface="Calibri (MS)"/>
              </a:rPr>
              <a:t>Most scalable and sustainable structure for employer health plans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03458" y="746049"/>
            <a:ext cx="15855842" cy="1107515"/>
            <a:chOff x="0" y="0"/>
            <a:chExt cx="21141123" cy="14766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41123" cy="1476687"/>
            </a:xfrm>
            <a:custGeom>
              <a:avLst/>
              <a:gdLst/>
              <a:ahLst/>
              <a:cxnLst/>
              <a:rect l="l" t="t" r="r" b="b"/>
              <a:pathLst>
                <a:path w="21141123" h="1476687">
                  <a:moveTo>
                    <a:pt x="0" y="0"/>
                  </a:moveTo>
                  <a:lnTo>
                    <a:pt x="21141123" y="0"/>
                  </a:lnTo>
                  <a:lnTo>
                    <a:pt x="21141123" y="1476687"/>
                  </a:lnTo>
                  <a:lnTo>
                    <a:pt x="0" y="1476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16068"/>
              <a:ext cx="21141123" cy="835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1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GROUP CAPTIVE (MOST COMMON IN MEDICAL STOP-LOSS)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7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650" y="-4942443"/>
            <a:ext cx="17608873" cy="19200952"/>
          </a:xfrm>
          <a:custGeom>
            <a:avLst/>
            <a:gdLst/>
            <a:ahLst/>
            <a:cxnLst/>
            <a:rect l="l" t="t" r="r" b="b"/>
            <a:pathLst>
              <a:path w="17608873" h="19200952">
                <a:moveTo>
                  <a:pt x="0" y="0"/>
                </a:moveTo>
                <a:lnTo>
                  <a:pt x="17608873" y="0"/>
                </a:lnTo>
                <a:lnTo>
                  <a:pt x="17608873" y="19200952"/>
                </a:lnTo>
                <a:lnTo>
                  <a:pt x="0" y="19200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21674" y="2775182"/>
            <a:ext cx="17244652" cy="5868982"/>
            <a:chOff x="0" y="0"/>
            <a:chExt cx="22992869" cy="782530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2992869" cy="7825309"/>
              <a:chOff x="0" y="0"/>
              <a:chExt cx="4541801" cy="154574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41801" cy="1545740"/>
              </a:xfrm>
              <a:custGeom>
                <a:avLst/>
                <a:gdLst/>
                <a:ahLst/>
                <a:cxnLst/>
                <a:rect l="l" t="t" r="r" b="b"/>
                <a:pathLst>
                  <a:path w="4541801" h="1545740">
                    <a:moveTo>
                      <a:pt x="44895" y="0"/>
                    </a:moveTo>
                    <a:lnTo>
                      <a:pt x="4496907" y="0"/>
                    </a:lnTo>
                    <a:cubicBezTo>
                      <a:pt x="4508813" y="0"/>
                      <a:pt x="4520232" y="4730"/>
                      <a:pt x="4528652" y="13149"/>
                    </a:cubicBezTo>
                    <a:cubicBezTo>
                      <a:pt x="4537071" y="21569"/>
                      <a:pt x="4541801" y="32988"/>
                      <a:pt x="4541801" y="44895"/>
                    </a:cubicBezTo>
                    <a:lnTo>
                      <a:pt x="4541801" y="1500845"/>
                    </a:lnTo>
                    <a:cubicBezTo>
                      <a:pt x="4541801" y="1525640"/>
                      <a:pt x="4521701" y="1545740"/>
                      <a:pt x="4496907" y="1545740"/>
                    </a:cubicBezTo>
                    <a:lnTo>
                      <a:pt x="44895" y="1545740"/>
                    </a:lnTo>
                    <a:cubicBezTo>
                      <a:pt x="20100" y="1545740"/>
                      <a:pt x="0" y="1525640"/>
                      <a:pt x="0" y="1500845"/>
                    </a:cubicBezTo>
                    <a:lnTo>
                      <a:pt x="0" y="44895"/>
                    </a:lnTo>
                    <a:cubicBezTo>
                      <a:pt x="0" y="20100"/>
                      <a:pt x="20100" y="0"/>
                      <a:pt x="44895" y="0"/>
                    </a:cubicBezTo>
                    <a:close/>
                  </a:path>
                </a:pathLst>
              </a:custGeom>
              <a:solidFill>
                <a:srgbClr val="5C81A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4541801" cy="15743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4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86105" y="845301"/>
              <a:ext cx="20794962" cy="587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Members share similar characteristics (industry, size, plan design)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Improves actuarial predictability and underwriting precision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Reduces cross-subsidization between dissimilar risks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Common in industry-specific employer groups</a:t>
              </a:r>
            </a:p>
            <a:p>
              <a:pPr marL="617728" lvl="1" indent="-308864" algn="l">
                <a:lnSpc>
                  <a:spcPts val="5759"/>
                </a:lnSpc>
                <a:buFont typeface="Arial"/>
                <a:buChar char="•"/>
              </a:pPr>
              <a:r>
                <a:rPr lang="en-US" sz="4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Often delivers more stable long-term renewal outcomes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6079" y="536552"/>
            <a:ext cx="15855842" cy="1317065"/>
            <a:chOff x="0" y="0"/>
            <a:chExt cx="21141123" cy="17560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141123" cy="1756087"/>
            </a:xfrm>
            <a:custGeom>
              <a:avLst/>
              <a:gdLst/>
              <a:ahLst/>
              <a:cxnLst/>
              <a:rect l="l" t="t" r="r" b="b"/>
              <a:pathLst>
                <a:path w="21141123" h="1756087">
                  <a:moveTo>
                    <a:pt x="0" y="0"/>
                  </a:moveTo>
                  <a:lnTo>
                    <a:pt x="21141123" y="0"/>
                  </a:lnTo>
                  <a:lnTo>
                    <a:pt x="21141123" y="1756087"/>
                  </a:lnTo>
                  <a:lnTo>
                    <a:pt x="0" y="1756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14300" cap="sq">
              <a:solidFill>
                <a:srgbClr val="D4D5D7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35118"/>
              <a:ext cx="21141123" cy="1095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5"/>
                </a:lnSpc>
                <a:spcBef>
                  <a:spcPct val="0"/>
                </a:spcBef>
              </a:pPr>
              <a:r>
                <a:rPr lang="en-US" sz="5496" b="1" dirty="0">
                  <a:solidFill>
                    <a:srgbClr val="B9E5F9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HOMOGENEOUS GROUP CAPTIVE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D53B4BF2D6FF4594855E735088D073" ma:contentTypeVersion="16" ma:contentTypeDescription="Create a new document." ma:contentTypeScope="" ma:versionID="7f0d602dd6a9dcd19c66cfee80533f31">
  <xsd:schema xmlns:xsd="http://www.w3.org/2001/XMLSchema" xmlns:xs="http://www.w3.org/2001/XMLSchema" xmlns:p="http://schemas.microsoft.com/office/2006/metadata/properties" xmlns:ns2="59bdae50-91be-4c00-bad8-313464f4e2db" xmlns:ns3="f26677ca-ae69-4d49-a744-bf4da4da1327" targetNamespace="http://schemas.microsoft.com/office/2006/metadata/properties" ma:root="true" ma:fieldsID="2818a8d10d3a0f12b32560a439ac417d" ns2:_="" ns3:_="">
    <xsd:import namespace="59bdae50-91be-4c00-bad8-313464f4e2db"/>
    <xsd:import namespace="f26677ca-ae69-4d49-a744-bf4da4da13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dae50-91be-4c00-bad8-313464f4e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345571a-e924-403f-8b12-6486bc9a8c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pprovalAssignedTo" ma:index="18" nillable="true" ma:displayName="Approver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19" nillable="true" ma:displayName="Response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0" nillable="true" ma:displayName="Approval Creator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21" nillable="true" ma:displayName="Approval status" ma:internalName="_ApprovalStatus" ma:readOnly="true">
      <xsd:simpleType>
        <xsd:restriction base="dms:Unknown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6677ca-ae69-4d49-a744-bf4da4da132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a06dcfb-081d-4d5e-921c-d8fd946f1f34}" ma:internalName="TaxCatchAll" ma:showField="CatchAllData" ma:web="f26677ca-ae69-4d49-a744-bf4da4da13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pprovalAssignedTo xmlns="59bdae50-91be-4c00-bad8-313464f4e2db">
      <UserInfo>
        <DisplayName/>
        <AccountId xsi:nil="true"/>
        <AccountType/>
      </UserInfo>
    </_ApprovalAssignedTo>
    <_ApprovalRespondedBy xmlns="59bdae50-91be-4c00-bad8-313464f4e2db">
      <UserInfo>
        <DisplayName/>
        <AccountId xsi:nil="true"/>
        <AccountType/>
      </UserInfo>
    </_ApprovalRespondedBy>
    <_ApprovalSentBy xmlns="59bdae50-91be-4c00-bad8-313464f4e2db">
      <UserInfo>
        <DisplayName/>
        <AccountId xsi:nil="true"/>
        <AccountType/>
      </UserInfo>
    </_ApprovalSentBy>
    <lcf76f155ced4ddcb4097134ff3c332f xmlns="59bdae50-91be-4c00-bad8-313464f4e2db">
      <Terms xmlns="http://schemas.microsoft.com/office/infopath/2007/PartnerControls"/>
    </lcf76f155ced4ddcb4097134ff3c332f>
    <TaxCatchAll xmlns="f26677ca-ae69-4d49-a744-bf4da4da1327" xsi:nil="true"/>
    <_ApprovalStatus xmlns="59bdae50-91be-4c00-bad8-313464f4e2db">0</_ApprovalStatus>
  </documentManagement>
</p:properties>
</file>

<file path=customXml/itemProps1.xml><?xml version="1.0" encoding="utf-8"?>
<ds:datastoreItem xmlns:ds="http://schemas.openxmlformats.org/officeDocument/2006/customXml" ds:itemID="{3E250252-EBF7-4505-9DAC-427EE1B88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bdae50-91be-4c00-bad8-313464f4e2db"/>
    <ds:schemaRef ds:uri="f26677ca-ae69-4d49-a744-bf4da4da13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C0E4A5-D618-4F7B-802F-E9C484BC12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E594A6-7F19-4271-85C9-279E7BDEB887}">
  <ds:schemaRefs>
    <ds:schemaRef ds:uri="http://schemas.microsoft.com/office/2006/metadata/properties"/>
    <ds:schemaRef ds:uri="http://schemas.microsoft.com/office/infopath/2007/PartnerControls"/>
    <ds:schemaRef ds:uri="59bdae50-91be-4c00-bad8-313464f4e2db"/>
    <ds:schemaRef ds:uri="f26677ca-ae69-4d49-a744-bf4da4da13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1772</Words>
  <Application>Microsoft Office PowerPoint</Application>
  <PresentationFormat>Custom</PresentationFormat>
  <Paragraphs>358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Calibri (MS) Bold</vt:lpstr>
      <vt:lpstr>Aptos Bold Italics</vt:lpstr>
      <vt:lpstr>Canva Sans Bold</vt:lpstr>
      <vt:lpstr>Open Sans 1 Bold</vt:lpstr>
      <vt:lpstr>Open Sans 1 Italics</vt:lpstr>
      <vt:lpstr>Open Sans 2 Bold Italics</vt:lpstr>
      <vt:lpstr>Calibri</vt:lpstr>
      <vt:lpstr>Aptos Bold</vt:lpstr>
      <vt:lpstr>Calibri (MS) Bold Italics</vt:lpstr>
      <vt:lpstr>Open Sans 1</vt:lpstr>
      <vt:lpstr>Open Sans 2 Bold</vt:lpstr>
      <vt:lpstr>Open Sans 2</vt:lpstr>
      <vt:lpstr>Arial</vt:lpstr>
      <vt:lpstr>Gill Sans Medium</vt:lpstr>
      <vt:lpstr>Aptos</vt:lpstr>
      <vt:lpstr>Open Sans 1 Bold Italics</vt:lpstr>
      <vt:lpstr>Calibri (MS)</vt:lpstr>
      <vt:lpstr>Calibri (MS)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Captives Educational Training.pptx</dc:title>
  <cp:lastModifiedBy>Thomas Wagner</cp:lastModifiedBy>
  <cp:revision>1</cp:revision>
  <dcterms:created xsi:type="dcterms:W3CDTF">2006-08-16T00:00:00Z</dcterms:created>
  <dcterms:modified xsi:type="dcterms:W3CDTF">2026-01-07T14:55:36Z</dcterms:modified>
  <dc:identifier>DAG9qPbhLfU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0x01010093D53B4BF2D6FF4594855E735088D073</vt:lpwstr>
  </property>
</Properties>
</file>